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0" r:id="rId2"/>
  </p:sldMasterIdLst>
  <p:notesMasterIdLst>
    <p:notesMasterId r:id="rId40"/>
  </p:notesMasterIdLst>
  <p:handoutMasterIdLst>
    <p:handoutMasterId r:id="rId41"/>
  </p:handoutMasterIdLst>
  <p:sldIdLst>
    <p:sldId id="329" r:id="rId3"/>
    <p:sldId id="292" r:id="rId4"/>
    <p:sldId id="337" r:id="rId5"/>
    <p:sldId id="338" r:id="rId6"/>
    <p:sldId id="339" r:id="rId7"/>
    <p:sldId id="342" r:id="rId8"/>
    <p:sldId id="341" r:id="rId9"/>
    <p:sldId id="344" r:id="rId10"/>
    <p:sldId id="340" r:id="rId11"/>
    <p:sldId id="345" r:id="rId12"/>
    <p:sldId id="343" r:id="rId13"/>
    <p:sldId id="293" r:id="rId14"/>
    <p:sldId id="300" r:id="rId15"/>
    <p:sldId id="326" r:id="rId16"/>
    <p:sldId id="297" r:id="rId17"/>
    <p:sldId id="302" r:id="rId18"/>
    <p:sldId id="303" r:id="rId19"/>
    <p:sldId id="304" r:id="rId20"/>
    <p:sldId id="309" r:id="rId21"/>
    <p:sldId id="287" r:id="rId22"/>
    <p:sldId id="334" r:id="rId23"/>
    <p:sldId id="335" r:id="rId24"/>
    <p:sldId id="336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27" r:id="rId33"/>
    <p:sldId id="346" r:id="rId34"/>
    <p:sldId id="306" r:id="rId35"/>
    <p:sldId id="323" r:id="rId36"/>
    <p:sldId id="319" r:id="rId37"/>
    <p:sldId id="296" r:id="rId38"/>
    <p:sldId id="330" r:id="rId3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lein, Rachel A" initials="KR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02" autoAdjust="0"/>
    <p:restoredTop sz="96866" autoAdjust="0"/>
  </p:normalViewPr>
  <p:slideViewPr>
    <p:cSldViewPr>
      <p:cViewPr varScale="1">
        <p:scale>
          <a:sx n="75" d="100"/>
          <a:sy n="75" d="100"/>
        </p:scale>
        <p:origin x="1144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351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DA75454-7CE7-4082-9EF7-A59A4AC02EC3}" type="datetimeFigureOut">
              <a:rPr lang="en-US" smtClean="0"/>
              <a:t>8/15/2019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ADE5459-06DE-4CDF-953C-6535A65442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9694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349DEC2-AAEC-4C5A-85EC-310EB582C48D}" type="datetimeFigureOut">
              <a:rPr lang="en-US" smtClean="0"/>
              <a:t>8/15/2019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4377533-FAAB-42E1-9DAC-856A0E1BAF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443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E8A6-9D87-404A-812F-64DC2EF4243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66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7533-FAAB-42E1-9DAC-856A0E1BAF7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958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7533-FAAB-42E1-9DAC-856A0E1BAF7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67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7533-FAAB-42E1-9DAC-856A0E1BAF7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325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1240">
              <a:defRPr>
                <a:solidFill>
                  <a:schemeClr val="tx1"/>
                </a:solidFill>
                <a:latin typeface="Arial" charset="0"/>
              </a:defRPr>
            </a:lvl1pPr>
            <a:lvl2pPr marL="734480" indent="-282492" defTabSz="921240">
              <a:defRPr>
                <a:solidFill>
                  <a:schemeClr val="tx1"/>
                </a:solidFill>
                <a:latin typeface="Arial" charset="0"/>
              </a:defRPr>
            </a:lvl2pPr>
            <a:lvl3pPr marL="1129970" indent="-225994" defTabSz="921240">
              <a:defRPr>
                <a:solidFill>
                  <a:schemeClr val="tx1"/>
                </a:solidFill>
                <a:latin typeface="Arial" charset="0"/>
              </a:defRPr>
            </a:lvl3pPr>
            <a:lvl4pPr marL="1581958" indent="-225994" defTabSz="921240">
              <a:defRPr>
                <a:solidFill>
                  <a:schemeClr val="tx1"/>
                </a:solidFill>
                <a:latin typeface="Arial" charset="0"/>
              </a:defRPr>
            </a:lvl4pPr>
            <a:lvl5pPr marL="2033946" indent="-225994" defTabSz="921240">
              <a:defRPr>
                <a:solidFill>
                  <a:schemeClr val="tx1"/>
                </a:solidFill>
                <a:latin typeface="Arial" charset="0"/>
              </a:defRPr>
            </a:lvl5pPr>
            <a:lvl6pPr marL="2485934" indent="-225994" defTabSz="92124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7921" indent="-225994" defTabSz="92124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89909" indent="-225994" defTabSz="92124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41897" indent="-225994" defTabSz="92124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66480CA-E02D-4C21-B955-6A6F8A03090C}" type="slidenum">
              <a:rPr lang="en-US" altLang="en-US" smtClean="0"/>
              <a:pPr/>
              <a:t>35</a:t>
            </a:fld>
            <a:endParaRPr lang="en-US" altLang="en-US" dirty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2000" cy="342900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8" y="4344108"/>
            <a:ext cx="5028365" cy="4114643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latin typeface="Arial" charset="0"/>
              </a:rPr>
              <a:t>The FAQs are very helpful.</a:t>
            </a:r>
          </a:p>
        </p:txBody>
      </p:sp>
      <p:sp>
        <p:nvSpPr>
          <p:cNvPr id="64517" name="Header Placeholder 1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21240">
              <a:defRPr>
                <a:solidFill>
                  <a:schemeClr val="tx1"/>
                </a:solidFill>
                <a:latin typeface="Arial" charset="0"/>
              </a:defRPr>
            </a:lvl1pPr>
            <a:lvl2pPr marL="734480" indent="-282492" defTabSz="921240">
              <a:defRPr>
                <a:solidFill>
                  <a:schemeClr val="tx1"/>
                </a:solidFill>
                <a:latin typeface="Arial" charset="0"/>
              </a:defRPr>
            </a:lvl2pPr>
            <a:lvl3pPr marL="1129970" indent="-225994" defTabSz="921240">
              <a:defRPr>
                <a:solidFill>
                  <a:schemeClr val="tx1"/>
                </a:solidFill>
                <a:latin typeface="Arial" charset="0"/>
              </a:defRPr>
            </a:lvl3pPr>
            <a:lvl4pPr marL="1581958" indent="-225994" defTabSz="921240">
              <a:defRPr>
                <a:solidFill>
                  <a:schemeClr val="tx1"/>
                </a:solidFill>
                <a:latin typeface="Arial" charset="0"/>
              </a:defRPr>
            </a:lvl4pPr>
            <a:lvl5pPr marL="2033946" indent="-225994" defTabSz="921240">
              <a:defRPr>
                <a:solidFill>
                  <a:schemeClr val="tx1"/>
                </a:solidFill>
                <a:latin typeface="Arial" charset="0"/>
              </a:defRPr>
            </a:lvl5pPr>
            <a:lvl6pPr marL="2485934" indent="-225994" defTabSz="92124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7921" indent="-225994" defTabSz="92124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89909" indent="-225994" defTabSz="92124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41897" indent="-225994" defTabSz="92124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Work Zone Management - Resources</a:t>
            </a:r>
          </a:p>
        </p:txBody>
      </p:sp>
    </p:spTree>
    <p:extLst>
      <p:ext uri="{BB962C8B-B14F-4D97-AF65-F5344CB8AC3E}">
        <p14:creationId xmlns:p14="http://schemas.microsoft.com/office/powerpoint/2010/main" val="4100430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E8A6-9D87-404A-812F-64DC2EF4243F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514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32550"/>
            <a:ext cx="2133600" cy="365125"/>
          </a:xfrm>
        </p:spPr>
        <p:txBody>
          <a:bodyPr/>
          <a:lstStyle/>
          <a:p>
            <a:fld id="{8F1E7D99-F15A-495B-BFC6-68C7A1F7DFE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02988"/>
            <a:ext cx="1676400" cy="659124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3733800"/>
            <a:ext cx="9144000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316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279D9-ADE5-43C7-9929-D022BCF4099C}" type="datetimeFigureOut">
              <a:rPr lang="en-US" smtClean="0"/>
              <a:t>8/15/2019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7D99-F15A-495B-BFC6-68C7A1F7DFE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3650"/>
            <a:ext cx="91440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 userDrawn="1"/>
        </p:nvGrpSpPr>
        <p:grpSpPr>
          <a:xfrm>
            <a:off x="152400" y="6486525"/>
            <a:ext cx="4343400" cy="430887"/>
            <a:chOff x="-152401" y="7924841"/>
            <a:chExt cx="4343400" cy="430887"/>
          </a:xfrm>
        </p:grpSpPr>
        <p:sp>
          <p:nvSpPr>
            <p:cNvPr id="12" name="TextBox 11"/>
            <p:cNvSpPr txBox="1"/>
            <p:nvPr userDrawn="1"/>
          </p:nvSpPr>
          <p:spPr>
            <a:xfrm>
              <a:off x="135080" y="7924841"/>
              <a:ext cx="405591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Federal Highway Administration</a:t>
              </a:r>
            </a:p>
            <a:p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Office of Operations - Work Zone Safety and Mobility Program</a:t>
              </a:r>
            </a:p>
          </p:txBody>
        </p: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1" y="7974728"/>
              <a:ext cx="304800" cy="306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3419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279D9-ADE5-43C7-9929-D022BCF4099C}" type="datetimeFigureOut">
              <a:rPr lang="en-US" smtClean="0"/>
              <a:t>8/15/2019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7D99-F15A-495B-BFC6-68C7A1F7DFE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3650"/>
            <a:ext cx="91440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 userDrawn="1"/>
        </p:nvGrpSpPr>
        <p:grpSpPr>
          <a:xfrm>
            <a:off x="152400" y="6486525"/>
            <a:ext cx="4343400" cy="430887"/>
            <a:chOff x="-152401" y="7924841"/>
            <a:chExt cx="4343400" cy="430887"/>
          </a:xfrm>
        </p:grpSpPr>
        <p:sp>
          <p:nvSpPr>
            <p:cNvPr id="12" name="TextBox 11"/>
            <p:cNvSpPr txBox="1"/>
            <p:nvPr userDrawn="1"/>
          </p:nvSpPr>
          <p:spPr>
            <a:xfrm>
              <a:off x="135080" y="7924841"/>
              <a:ext cx="405591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Federal Highway Administration</a:t>
              </a:r>
            </a:p>
            <a:p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Office of Operations - Work Zone Safety and Mobility Program</a:t>
              </a:r>
            </a:p>
          </p:txBody>
        </p: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1" y="7974728"/>
              <a:ext cx="304800" cy="306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4841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18832" r="2499" b="71599"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304800" y="1524000"/>
            <a:ext cx="8839200" cy="0"/>
          </a:xfrm>
          <a:prstGeom prst="line">
            <a:avLst/>
          </a:prstGeom>
          <a:ln w="508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8458200" y="6257925"/>
            <a:ext cx="466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E755032C-9746-41C0-87DB-AA21290AE476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10600" cy="4724400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8600" y="685800"/>
            <a:ext cx="8534400" cy="6858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0977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296319"/>
            <a:ext cx="7315202" cy="23655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0112" y="4811568"/>
            <a:ext cx="6509591" cy="16056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828800" y="2268908"/>
            <a:ext cx="7315200" cy="23957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8" t="41362"/>
          <a:stretch/>
        </p:blipFill>
        <p:spPr>
          <a:xfrm>
            <a:off x="-2" y="4661829"/>
            <a:ext cx="1828800" cy="22454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2" t="33903" r="33672" b="1934"/>
          <a:stretch/>
        </p:blipFill>
        <p:spPr>
          <a:xfrm>
            <a:off x="0" y="2268314"/>
            <a:ext cx="1828800" cy="23935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66" b="37636"/>
          <a:stretch/>
        </p:blipFill>
        <p:spPr>
          <a:xfrm>
            <a:off x="0" y="0"/>
            <a:ext cx="1828800" cy="2267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289" y="203008"/>
            <a:ext cx="5665166" cy="18102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5738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all" spc="300" baseline="0"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F088-A874-41A5-990E-05F39338A5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0C72D-2E09-4009-9E91-7174E9717A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24" y="6127781"/>
            <a:ext cx="7834552" cy="730219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656441" y="260615"/>
            <a:ext cx="5486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1656441" y="1412755"/>
            <a:ext cx="5486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39113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3">
            <a:alphaModFix amt="90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51899"/>
            <a:ext cx="9144000" cy="82296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774859"/>
            <a:ext cx="7772400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4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F088-A874-41A5-990E-05F39338A5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0C72D-2E09-4009-9E91-7174E9717A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167" y="951900"/>
            <a:ext cx="9166335" cy="822960"/>
          </a:xfrm>
        </p:spPr>
        <p:txBody>
          <a:bodyPr anchor="t">
            <a:noAutofit/>
          </a:bodyPr>
          <a:lstStyle>
            <a:lvl1pPr algn="r">
              <a:defRPr sz="4500" b="1" cap="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5" y="631987"/>
            <a:ext cx="1550982" cy="1371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3087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all" spc="300" baseline="0"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F088-A874-41A5-990E-05F39338A5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0C72D-2E09-4009-9E91-7174E9717A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24" y="6127781"/>
            <a:ext cx="7834552" cy="730219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656441" y="260615"/>
            <a:ext cx="5486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1656441" y="1412755"/>
            <a:ext cx="5486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90527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F088-A874-41A5-990E-05F39338A5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0C72D-2E09-4009-9E91-7174E9717A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055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7663" indent="-347663">
              <a:buClr>
                <a:schemeClr val="accent6">
                  <a:lumMod val="50000"/>
                </a:schemeClr>
              </a:buClr>
              <a:buSzPct val="84000"/>
              <a:buFont typeface="Wingdings" panose="05000000000000000000" pitchFamily="2" charset="2"/>
              <a:buChar char="q"/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338138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  <a:defRPr sz="2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33463" indent="-292100">
              <a:buClr>
                <a:schemeClr val="accent6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90663" indent="-347663">
              <a:buClr>
                <a:schemeClr val="accent6">
                  <a:lumMod val="50000"/>
                </a:schemeClr>
              </a:buClr>
              <a:buSzPct val="85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-284163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7D99-F15A-495B-BFC6-68C7A1F7DF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-12835" y="1752600"/>
            <a:ext cx="9144000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02988"/>
            <a:ext cx="1676400" cy="65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40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7D99-F15A-495B-BFC6-68C7A1F7DFE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02988"/>
            <a:ext cx="1676400" cy="65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35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7D99-F15A-495B-BFC6-68C7A1F7DF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12835" y="1752600"/>
            <a:ext cx="9144000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838200"/>
          </a:xfrm>
        </p:spPr>
        <p:txBody>
          <a:bodyPr>
            <a:normAutofit/>
          </a:bodyPr>
          <a:lstStyle>
            <a:lvl1pPr algn="l"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02988"/>
            <a:ext cx="1676400" cy="65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89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799"/>
            <a:ext cx="4040188" cy="609601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28799"/>
            <a:ext cx="4041775" cy="609601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7D99-F15A-495B-BFC6-68C7A1F7DF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2835" y="1752600"/>
            <a:ext cx="9144000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838200"/>
          </a:xfrm>
        </p:spPr>
        <p:txBody>
          <a:bodyPr>
            <a:normAutofit/>
          </a:bodyPr>
          <a:lstStyle>
            <a:lvl1pPr algn="l"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02988"/>
            <a:ext cx="1676400" cy="65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31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7D99-F15A-495B-BFC6-68C7A1F7DF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-12835" y="1752600"/>
            <a:ext cx="9144000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02988"/>
            <a:ext cx="1676400" cy="65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45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279D9-ADE5-43C7-9929-D022BCF4099C}" type="datetimeFigureOut">
              <a:rPr lang="en-US" smtClean="0"/>
              <a:t>8/15/2019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7D99-F15A-495B-BFC6-68C7A1F7DFE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3650"/>
            <a:ext cx="91440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 userDrawn="1"/>
        </p:nvGrpSpPr>
        <p:grpSpPr>
          <a:xfrm>
            <a:off x="152400" y="6486525"/>
            <a:ext cx="4343400" cy="430887"/>
            <a:chOff x="-152401" y="7924841"/>
            <a:chExt cx="4343400" cy="430887"/>
          </a:xfrm>
        </p:grpSpPr>
        <p:sp>
          <p:nvSpPr>
            <p:cNvPr id="14" name="TextBox 13"/>
            <p:cNvSpPr txBox="1"/>
            <p:nvPr userDrawn="1"/>
          </p:nvSpPr>
          <p:spPr>
            <a:xfrm>
              <a:off x="135080" y="7924841"/>
              <a:ext cx="405591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Federal Highway Administration</a:t>
              </a:r>
            </a:p>
            <a:p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Office of Operations - Work Zone Safety and Mobility Program</a:t>
              </a:r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1" y="7974728"/>
              <a:ext cx="304800" cy="306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4641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279D9-ADE5-43C7-9929-D022BCF4099C}" type="datetimeFigureOut">
              <a:rPr lang="en-US" smtClean="0"/>
              <a:t>8/15/2019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7D99-F15A-495B-BFC6-68C7A1F7DFE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3650"/>
            <a:ext cx="91440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 userDrawn="1"/>
        </p:nvGrpSpPr>
        <p:grpSpPr>
          <a:xfrm>
            <a:off x="152400" y="6486525"/>
            <a:ext cx="4343400" cy="430887"/>
            <a:chOff x="-152401" y="7924841"/>
            <a:chExt cx="4343400" cy="430887"/>
          </a:xfrm>
        </p:grpSpPr>
        <p:sp>
          <p:nvSpPr>
            <p:cNvPr id="17" name="TextBox 16"/>
            <p:cNvSpPr txBox="1"/>
            <p:nvPr userDrawn="1"/>
          </p:nvSpPr>
          <p:spPr>
            <a:xfrm>
              <a:off x="135080" y="7924841"/>
              <a:ext cx="405591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Federal Highway Administration</a:t>
              </a:r>
            </a:p>
            <a:p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Office of Operations - Work Zone Safety and Mobility Program</a:t>
              </a:r>
            </a:p>
          </p:txBody>
        </p: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1" y="7974728"/>
              <a:ext cx="304800" cy="306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75821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279D9-ADE5-43C7-9929-D022BCF4099C}" type="datetimeFigureOut">
              <a:rPr lang="en-US" smtClean="0"/>
              <a:t>8/15/2019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7D99-F15A-495B-BFC6-68C7A1F7DFE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3650"/>
            <a:ext cx="91440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 userDrawn="1"/>
        </p:nvGrpSpPr>
        <p:grpSpPr>
          <a:xfrm>
            <a:off x="152400" y="6486525"/>
            <a:ext cx="4343400" cy="430887"/>
            <a:chOff x="-152401" y="7924841"/>
            <a:chExt cx="4343400" cy="430887"/>
          </a:xfrm>
        </p:grpSpPr>
        <p:sp>
          <p:nvSpPr>
            <p:cNvPr id="17" name="TextBox 16"/>
            <p:cNvSpPr txBox="1"/>
            <p:nvPr userDrawn="1"/>
          </p:nvSpPr>
          <p:spPr>
            <a:xfrm>
              <a:off x="135080" y="7924841"/>
              <a:ext cx="405591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Federal Highway Administration</a:t>
              </a:r>
            </a:p>
            <a:p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Office of Operations - Work Zone Safety and Mobility Program</a:t>
              </a:r>
            </a:p>
          </p:txBody>
        </p: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1" y="7974728"/>
              <a:ext cx="304800" cy="306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5743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279D9-ADE5-43C7-9929-D022BCF4099C}" type="datetimeFigureOut">
              <a:rPr lang="en-US" smtClean="0"/>
              <a:t>8/15/2019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E7D99-F15A-495B-BFC6-68C7A1F7DFE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332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6">
            <a:lumMod val="50000"/>
          </a:schemeClr>
        </a:buClr>
        <a:buSzPct val="90000"/>
        <a:buFont typeface="Wingdings" panose="05000000000000000000" pitchFamily="2" charset="2"/>
        <a:buChar char="q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6">
            <a:lumMod val="50000"/>
          </a:schemeClr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6">
            <a:lumMod val="5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6">
            <a:lumMod val="50000"/>
          </a:schemeClr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6">
            <a:lumMod val="50000"/>
          </a:schemeClr>
        </a:buClr>
        <a:buSzPct val="80000"/>
        <a:buFont typeface="Wingdings" panose="05000000000000000000" pitchFamily="2" charset="2"/>
        <a:buChar char="Ø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AF088-A874-41A5-990E-05F39338A5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0C72D-2E09-4009-9E91-7174E9717A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7"/>
    </p:custDataLst>
    <p:extLst>
      <p:ext uri="{BB962C8B-B14F-4D97-AF65-F5344CB8AC3E}">
        <p14:creationId xmlns:p14="http://schemas.microsoft.com/office/powerpoint/2010/main" val="163889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" Target="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ops.fhwa.dot.gov/wz/construction/crp/index.htm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ops.fhwa.dot.gov/publications/fhwahop14008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hyperlink" Target="http://ops.fhwa.dot.gov/publications/fhwahop14007/index.htm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itsforge.ne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://i35-maps.tti.tamu.ed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www.ops.fhwa.dot.gov/wz/resources/final_rule.htm" TargetMode="Externa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Duane.Thomas@dot.gov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000"/>
            <a:ext cx="7772400" cy="1780108"/>
          </a:xfrm>
        </p:spPr>
        <p:txBody>
          <a:bodyPr>
            <a:normAutofit/>
          </a:bodyPr>
          <a:lstStyle/>
          <a:p>
            <a:r>
              <a:rPr lang="en-US" sz="4400" b="1" dirty="0"/>
              <a:t>Smarter Work Zones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6949" y="5105400"/>
            <a:ext cx="43814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Duane Thomas, PE</a:t>
            </a:r>
          </a:p>
          <a:p>
            <a:pPr algn="ctr"/>
            <a:r>
              <a:rPr lang="en-US" sz="2000" b="1" dirty="0"/>
              <a:t>FHWA – Resource Center</a:t>
            </a:r>
          </a:p>
          <a:p>
            <a:pPr algn="ctr"/>
            <a:r>
              <a:rPr lang="en-US" sz="2000" b="1" dirty="0"/>
              <a:t>Operations Technical Services Team</a:t>
            </a:r>
          </a:p>
          <a:p>
            <a:pPr algn="ctr"/>
            <a:r>
              <a:rPr lang="en-US" sz="2000" b="1" dirty="0"/>
              <a:t>August 15,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FA46E5-E26F-423B-A439-A9A2D0F16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8" y="2714398"/>
            <a:ext cx="3124201" cy="201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8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995D37-7309-454B-BA1E-8E757DD5F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None/>
            </a:pPr>
            <a:r>
              <a:rPr lang="en-US" altLang="en-US" dirty="0">
                <a:solidFill>
                  <a:srgbClr val="080808"/>
                </a:solidFill>
              </a:rPr>
              <a:t>Exposure: Part of the Driving Experience</a:t>
            </a:r>
            <a:endParaRPr lang="en-US" altLang="en-US" sz="2400" dirty="0">
              <a:solidFill>
                <a:srgbClr val="080808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80808"/>
                </a:solidFill>
              </a:rPr>
              <a:t>Over 11 billion VMT through construction</a:t>
            </a:r>
          </a:p>
          <a:p>
            <a:pPr marL="347663" lvl="1" indent="-347663">
              <a:spcBef>
                <a:spcPts val="1200"/>
              </a:spcBef>
              <a:buSzPct val="84000"/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srgbClr val="080808"/>
                </a:solidFill>
              </a:rPr>
              <a:t>One active WZ encountered per 100 miles driven on the NHS, representing over 12 billion hours of vehicle exposure nationally; half involve lane closures</a:t>
            </a:r>
          </a:p>
          <a:p>
            <a:pPr marL="347663" lvl="1" indent="-347663">
              <a:spcBef>
                <a:spcPts val="1200"/>
              </a:spcBef>
              <a:buSzPct val="84000"/>
              <a:buFont typeface="Wingdings" panose="05000000000000000000" pitchFamily="2" charset="2"/>
              <a:buChar char="q"/>
            </a:pPr>
            <a:r>
              <a:rPr lang="en-US" dirty="0"/>
              <a:t>Work Zone related mobility impact:</a:t>
            </a:r>
          </a:p>
          <a:p>
            <a:pPr lvl="1"/>
            <a:r>
              <a:rPr lang="en-US" dirty="0"/>
              <a:t>10% (total congestion)</a:t>
            </a:r>
          </a:p>
          <a:p>
            <a:pPr lvl="1"/>
            <a:r>
              <a:rPr lang="en-US" dirty="0"/>
              <a:t>25% (non-recurring congestion)</a:t>
            </a:r>
          </a:p>
          <a:p>
            <a:pPr>
              <a:spcBef>
                <a:spcPct val="50000"/>
              </a:spcBef>
            </a:pPr>
            <a:endParaRPr lang="en-US" altLang="en-US" dirty="0">
              <a:solidFill>
                <a:srgbClr val="080808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dirty="0">
              <a:solidFill>
                <a:srgbClr val="080808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B40404-A675-4108-9EFF-20B857D27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Work Zones: Scope and Scale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600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hoto: Roadway work zone.  Oncoming traffic is re-directed by a flashing arrow indicator and sign &quot;Road Work Ahead&quot;">
            <a:hlinkClick r:id="rId2" action="ppaction://hlinksldjump"/>
            <a:extLst>
              <a:ext uri="{FF2B5EF4-FFF2-40B4-BE49-F238E27FC236}">
                <a16:creationId xmlns:a16="http://schemas.microsoft.com/office/drawing/2014/main" id="{1CC0224C-D44D-4BF2-A413-D0C9B1156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349" y="3733800"/>
            <a:ext cx="3506787" cy="302577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5DA28C-7A55-4C71-BA95-9B5D0F51E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Can we do better?</a:t>
            </a:r>
            <a:endParaRPr lang="en-US" dirty="0"/>
          </a:p>
        </p:txBody>
      </p:sp>
      <p:pic>
        <p:nvPicPr>
          <p:cNvPr id="4" name="Picture 5" descr="102-0268_IMG">
            <a:extLst>
              <a:ext uri="{FF2B5EF4-FFF2-40B4-BE49-F238E27FC236}">
                <a16:creationId xmlns:a16="http://schemas.microsoft.com/office/drawing/2014/main" id="{F52D0FD7-F0CD-4F9C-A863-13E3EDA6D0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5" y="1600201"/>
            <a:ext cx="3556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6A708981-674E-4063-9FCA-FBF77C8C1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01902"/>
            <a:ext cx="3235234" cy="2736963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785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SWZ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SWZ Initiative #1: </a:t>
            </a:r>
            <a:r>
              <a:rPr lang="en-US" sz="2400" b="1" i="1" u="sng" dirty="0"/>
              <a:t>Project Coordination</a:t>
            </a:r>
          </a:p>
          <a:p>
            <a:pPr marL="804863" lvl="3">
              <a:buSzPct val="84000"/>
              <a:buFont typeface="Wingdings" panose="05000000000000000000" pitchFamily="2" charset="2"/>
              <a:buChar char="§"/>
            </a:pPr>
            <a:r>
              <a:rPr lang="en-US" sz="2000" dirty="0"/>
              <a:t>Coordination within a single project and/or among multiple projects within a corridor, network, or region, and possibly across agency jurisdictions</a:t>
            </a:r>
          </a:p>
          <a:p>
            <a:pPr marL="457200" lvl="3" indent="0">
              <a:buSzPct val="84000"/>
              <a:buNone/>
            </a:pPr>
            <a:endParaRPr lang="en-US" sz="2000" dirty="0"/>
          </a:p>
          <a:p>
            <a:pPr marL="347663" lvl="3">
              <a:buSzPct val="84000"/>
              <a:buFont typeface="Wingdings" panose="05000000000000000000" pitchFamily="2" charset="2"/>
              <a:buChar char="q"/>
            </a:pPr>
            <a:r>
              <a:rPr lang="en-US" sz="2400" dirty="0"/>
              <a:t>SWZ Initiative #2: </a:t>
            </a:r>
            <a:r>
              <a:rPr lang="en-US" sz="2400" b="1" i="1" u="sng" dirty="0"/>
              <a:t>Technology Application</a:t>
            </a:r>
          </a:p>
          <a:p>
            <a:pPr marL="804863" lvl="3">
              <a:buSzPct val="84000"/>
              <a:buFont typeface="Wingdings" panose="05000000000000000000" pitchFamily="2" charset="2"/>
              <a:buChar char="§"/>
            </a:pPr>
            <a:r>
              <a:rPr lang="en-US" sz="2000" dirty="0"/>
              <a:t>Deployment of Intelligent Transportation Systems (ITS) for dynamic management of work zone traffic impacts, such as queue and speed management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0517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/>
              <a:t>Smarter Work Zones </a:t>
            </a:r>
            <a:br>
              <a:rPr lang="en-US" sz="4000" b="1" dirty="0"/>
            </a:br>
            <a:r>
              <a:rPr lang="en-US" dirty="0"/>
              <a:t>Project Coordination Examples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393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4196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800"/>
              </a:spcBef>
            </a:pPr>
            <a:r>
              <a:rPr lang="en-US" sz="2600" dirty="0"/>
              <a:t>Organized by the five steps for achieving project coordination:</a:t>
            </a:r>
          </a:p>
          <a:p>
            <a:pPr lvl="1"/>
            <a:r>
              <a:rPr lang="en-US" sz="2000" dirty="0"/>
              <a:t>Step 1: Establishing the Project Coordination Vision</a:t>
            </a:r>
          </a:p>
          <a:p>
            <a:pPr lvl="1"/>
            <a:r>
              <a:rPr lang="en-US" sz="2000" dirty="0"/>
              <a:t>Step 2: Developing Details of How Coordination will Occur</a:t>
            </a:r>
          </a:p>
          <a:p>
            <a:pPr lvl="1"/>
            <a:r>
              <a:rPr lang="en-US" sz="2000" dirty="0"/>
              <a:t>Step 3: Educating and Informing Personnel and Stakeholders</a:t>
            </a:r>
          </a:p>
          <a:p>
            <a:pPr lvl="1"/>
            <a:r>
              <a:rPr lang="en-US" sz="2000" dirty="0"/>
              <a:t>Step 4: Implementing the Project Coordination Process</a:t>
            </a:r>
          </a:p>
          <a:p>
            <a:pPr lvl="1"/>
            <a:r>
              <a:rPr lang="en-US" sz="2000" dirty="0"/>
              <a:t>Step 5: Refining the Process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Coordination Guide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905000"/>
            <a:ext cx="3048000" cy="27488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76800" y="5486400"/>
            <a:ext cx="419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https://ops.fhwa.dot.gov/wz/construction/crp/index.htm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4953000" y="4724400"/>
            <a:ext cx="38862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Publication FHWA-HOP-16-013</a:t>
            </a:r>
          </a:p>
          <a:p>
            <a:pPr marL="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Available in PDF only</a:t>
            </a:r>
          </a:p>
        </p:txBody>
      </p:sp>
    </p:spTree>
    <p:extLst>
      <p:ext uri="{BB962C8B-B14F-4D97-AF65-F5344CB8AC3E}">
        <p14:creationId xmlns:p14="http://schemas.microsoft.com/office/powerpoint/2010/main" val="2550312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PC Strategy #1</a:t>
            </a:r>
            <a:br>
              <a:rPr lang="en-US" dirty="0"/>
            </a:br>
            <a:r>
              <a:rPr lang="en-US" sz="2200" dirty="0"/>
              <a:t>Software to coordinate right-of-way construction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43400"/>
          </a:xfrm>
        </p:spPr>
        <p:txBody>
          <a:bodyPr>
            <a:normAutofit/>
          </a:bodyPr>
          <a:lstStyle/>
          <a:p>
            <a:r>
              <a:rPr lang="en-US" sz="2000" b="1" dirty="0"/>
              <a:t>Baltimore, MD: </a:t>
            </a:r>
            <a:r>
              <a:rPr lang="en-US" sz="1800" b="1" dirty="0"/>
              <a:t>Online mapping tool used to track capital and maintenance/utility activities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Real-time information across city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Accessible to all stakeholders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Earlier awareness of project conflicts/impacts and enhanced TMPs</a:t>
            </a:r>
          </a:p>
          <a:p>
            <a:pPr marL="347662" lvl="1" indent="0">
              <a:lnSpc>
                <a:spcPct val="90000"/>
              </a:lnSpc>
              <a:buNone/>
            </a:pPr>
            <a:endParaRPr lang="en-US" sz="500" dirty="0"/>
          </a:p>
          <a:p>
            <a:r>
              <a:rPr lang="en-US" sz="2000" b="1" dirty="0"/>
              <a:t>Washington, DC: WZ Project Management System</a:t>
            </a:r>
          </a:p>
          <a:p>
            <a:pPr lvl="1"/>
            <a:r>
              <a:rPr lang="en-US" sz="1800" dirty="0"/>
              <a:t>System includes:</a:t>
            </a:r>
          </a:p>
          <a:p>
            <a:pPr lvl="2"/>
            <a:r>
              <a:rPr lang="en-US" sz="1400" dirty="0"/>
              <a:t>DDOT, Developer, Utility WZ Projects</a:t>
            </a:r>
          </a:p>
          <a:p>
            <a:pPr lvl="2"/>
            <a:r>
              <a:rPr lang="en-US" sz="1400" dirty="0"/>
              <a:t>Work Zone Tracking Tool</a:t>
            </a:r>
          </a:p>
          <a:p>
            <a:pPr lvl="2"/>
            <a:r>
              <a:rPr lang="en-US" sz="1400" dirty="0"/>
              <a:t>Traffic Analysis Tool</a:t>
            </a:r>
          </a:p>
          <a:p>
            <a:pPr lvl="1"/>
            <a:r>
              <a:rPr lang="en-US" sz="1800" dirty="0"/>
              <a:t>Used to develop annual citywide TMP</a:t>
            </a:r>
          </a:p>
          <a:p>
            <a:pPr lvl="1"/>
            <a:r>
              <a:rPr lang="en-US" sz="1800" dirty="0"/>
              <a:t>Tracks performance measurement</a:t>
            </a:r>
          </a:p>
          <a:p>
            <a:pPr marL="804863" lvl="3">
              <a:buSzPct val="84000"/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11F434-F8D3-4FBF-806E-27255BA525EF}"/>
              </a:ext>
            </a:extLst>
          </p:cNvPr>
          <p:cNvGrpSpPr/>
          <p:nvPr/>
        </p:nvGrpSpPr>
        <p:grpSpPr>
          <a:xfrm>
            <a:off x="5630501" y="3962400"/>
            <a:ext cx="3048000" cy="2743200"/>
            <a:chOff x="5087815" y="3239294"/>
            <a:chExt cx="3615088" cy="303499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12A28A8-6B56-445C-88A4-A40272E755E6}"/>
                </a:ext>
              </a:extLst>
            </p:cNvPr>
            <p:cNvSpPr txBox="1"/>
            <p:nvPr/>
          </p:nvSpPr>
          <p:spPr>
            <a:xfrm>
              <a:off x="6465593" y="6058841"/>
              <a:ext cx="85953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prstClr val="black"/>
                  </a:solidFill>
                </a:rPr>
                <a:t>Source: DDOT</a:t>
              </a:r>
            </a:p>
          </p:txBody>
        </p:sp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BB0B1EB2-5324-4882-8016-32F0909477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7815" y="3239294"/>
              <a:ext cx="3615088" cy="28254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6691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534400" cy="8382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PC Strategy #2</a:t>
            </a:r>
            <a:br>
              <a:rPr lang="en-US" dirty="0"/>
            </a:br>
            <a:r>
              <a:rPr lang="en-US" sz="2200" dirty="0"/>
              <a:t>Corridor-level TMPs to address traffic-related construction impacts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92" y="1828800"/>
            <a:ext cx="8229600" cy="4343400"/>
          </a:xfrm>
        </p:spPr>
        <p:txBody>
          <a:bodyPr>
            <a:normAutofit/>
          </a:bodyPr>
          <a:lstStyle/>
          <a:p>
            <a:r>
              <a:rPr lang="en-US" sz="2400" b="1" dirty="0"/>
              <a:t>Oregon Transportation Investment Act</a:t>
            </a:r>
          </a:p>
          <a:p>
            <a:pPr lvl="1"/>
            <a:r>
              <a:rPr lang="en-US" sz="2200" dirty="0"/>
              <a:t>Significant construction </a:t>
            </a:r>
          </a:p>
          <a:p>
            <a:pPr lvl="1"/>
            <a:r>
              <a:rPr lang="en-US" sz="2200" dirty="0"/>
              <a:t>Six corridors identified</a:t>
            </a:r>
          </a:p>
          <a:p>
            <a:pPr lvl="1"/>
            <a:r>
              <a:rPr lang="en-US" sz="2200" dirty="0"/>
              <a:t>Three levels of TMP</a:t>
            </a:r>
          </a:p>
          <a:p>
            <a:pPr lvl="1"/>
            <a:r>
              <a:rPr lang="en-US" sz="2200" dirty="0"/>
              <a:t>Corridor-Level TMPs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Assess corridor traffic impacts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Define corridor/segment </a:t>
            </a:r>
          </a:p>
          <a:p>
            <a:pPr marL="741363" lvl="2" indent="0">
              <a:lnSpc>
                <a:spcPct val="90000"/>
              </a:lnSpc>
              <a:buNone/>
            </a:pPr>
            <a:r>
              <a:rPr lang="en-US" sz="1800" dirty="0"/>
              <a:t>	  delay thresholds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Suggest traffic mgmt. strategies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Discuss implementation plan </a:t>
            </a:r>
          </a:p>
          <a:p>
            <a:pPr marL="804863" lvl="3">
              <a:buSzPct val="84000"/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387B42-5629-4EA0-AD59-A515A486B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814" y="2438400"/>
            <a:ext cx="3642709" cy="365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37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534400" cy="8382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PC Strategy #3</a:t>
            </a:r>
            <a:br>
              <a:rPr lang="en-US" dirty="0"/>
            </a:br>
            <a:r>
              <a:rPr lang="en-US" sz="2200" dirty="0"/>
              <a:t>Multi-agency construction traffic management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92" y="1828800"/>
            <a:ext cx="4048408" cy="4343400"/>
          </a:xfrm>
        </p:spPr>
        <p:txBody>
          <a:bodyPr>
            <a:normAutofit/>
          </a:bodyPr>
          <a:lstStyle/>
          <a:p>
            <a:r>
              <a:rPr lang="en-US" sz="2400" b="1" dirty="0"/>
              <a:t>Washington State DOT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Collaborative, multi-agency construction traffic planning effort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Long-term, mid-term, and short-term information sharing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Construction Impact Analysis Tool, Maps, Gantt Charts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Hot Spots, Watch Lists</a:t>
            </a:r>
          </a:p>
          <a:p>
            <a:pPr marL="804863" lvl="3">
              <a:buSzPct val="84000"/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D05BDB-829F-4FE0-8F6F-91F38ACA6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981200"/>
            <a:ext cx="3499407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68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534400" cy="8382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PC Strategy #4</a:t>
            </a:r>
            <a:br>
              <a:rPr lang="en-US" dirty="0"/>
            </a:br>
            <a:r>
              <a:rPr lang="en-US" sz="2200" dirty="0"/>
              <a:t>Building partnerships to enhance mobility during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92" y="1828800"/>
            <a:ext cx="4048408" cy="4343400"/>
          </a:xfrm>
        </p:spPr>
        <p:txBody>
          <a:bodyPr>
            <a:normAutofit/>
          </a:bodyPr>
          <a:lstStyle/>
          <a:p>
            <a:r>
              <a:rPr lang="en-US" sz="2400" b="1" dirty="0"/>
              <a:t>Michigan’s I-94 Corridor</a:t>
            </a:r>
          </a:p>
          <a:p>
            <a:pPr lvl="1"/>
            <a:r>
              <a:rPr lang="en-US" sz="2000" dirty="0"/>
              <a:t>I-94 Corridor Operation Partnership (COP) Mission: “Improve traffic operations and system reliability along the I‐94 corridor statewide.”</a:t>
            </a:r>
          </a:p>
          <a:p>
            <a:pPr lvl="1"/>
            <a:r>
              <a:rPr lang="en-US" sz="2200" dirty="0"/>
              <a:t>I-94 COP Objectives: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SzPct val="75000"/>
            </a:pPr>
            <a:r>
              <a:rPr lang="en-US" sz="1800" dirty="0"/>
              <a:t>Unification of I-94 corridor with one focus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SzPct val="75000"/>
            </a:pPr>
            <a:r>
              <a:rPr lang="en-US" sz="1800" dirty="0"/>
              <a:t>Travel Reliability: 40 min delay max for entire corridor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F93BF3-97B3-4BDC-A30F-88F5C43E0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905000"/>
            <a:ext cx="4334632" cy="34262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555280-5B98-4B87-933A-866BEED8D0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5410200"/>
            <a:ext cx="3127583" cy="12271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1060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/>
              <a:t>Smarter Work Zones </a:t>
            </a:r>
            <a:br>
              <a:rPr lang="en-US" sz="4000" b="1" dirty="0"/>
            </a:br>
            <a:r>
              <a:rPr lang="en-US" dirty="0"/>
              <a:t>Technology Application Examples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596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Smarter Work Zones (SWZ)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b="1" i="1" dirty="0"/>
              <a:t>Innovative strategies designed to optimize work zone safety and mobility 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Policies and practices used to incrementally and continuously improve WZ operations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Tools to reduce WZ crashes and delays 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Tools to enhance WZ management strategies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7353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0772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Work Zone ITS Implementation Guide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79434" y="6235108"/>
            <a:ext cx="405156" cy="281555"/>
          </a:xfrm>
          <a:prstGeom prst="rect">
            <a:avLst/>
          </a:prstGeom>
        </p:spPr>
        <p:txBody>
          <a:bodyPr/>
          <a:lstStyle/>
          <a:p>
            <a:fld id="{1114828C-5D78-9B49-B11B-F71E2B02E95C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18E937-FEB1-418B-994E-0B88AD788C92}"/>
              </a:ext>
            </a:extLst>
          </p:cNvPr>
          <p:cNvSpPr/>
          <p:nvPr/>
        </p:nvSpPr>
        <p:spPr>
          <a:xfrm>
            <a:off x="381000" y="2133600"/>
            <a:ext cx="4876800" cy="3111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Work Zone ITS Implementation Guide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Publication FHWA-HOP-14-008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Available in print &amp; PDF</a:t>
            </a:r>
            <a:b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ops.fhwa.dot.gov/publications/fhwahop14008/</a:t>
            </a:r>
            <a:endParaRPr lang="en-US" sz="2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Work Zone ITS Case Studies</a:t>
            </a:r>
          </a:p>
          <a:p>
            <a:pPr marL="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Publication FHWA-HOP-14-007</a:t>
            </a:r>
          </a:p>
          <a:p>
            <a:pPr marL="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Available in PDF only</a:t>
            </a:r>
          </a:p>
          <a:p>
            <a:pPr marL="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ops.fhwa.dot.gov/publications/fhwahop14007/</a:t>
            </a:r>
            <a:endParaRPr 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3DD272C-AF57-4CC8-A8A8-B40F3BE4E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133600"/>
            <a:ext cx="3124200" cy="37450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306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8024"/>
            <a:ext cx="8229600" cy="1193800"/>
          </a:xfrm>
        </p:spPr>
        <p:txBody>
          <a:bodyPr/>
          <a:lstStyle/>
          <a:p>
            <a:r>
              <a:rPr lang="en-US" dirty="0"/>
              <a:t>WZ ITS Implementation Tool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057400"/>
            <a:ext cx="4000500" cy="4419600"/>
          </a:xfrm>
        </p:spPr>
        <p:txBody>
          <a:bodyPr/>
          <a:lstStyle/>
          <a:p>
            <a:r>
              <a:rPr lang="en-US" sz="2400" dirty="0"/>
              <a:t>Software companion tool to the Guide to help bridge the gap between principles and practice</a:t>
            </a:r>
          </a:p>
          <a:p>
            <a:r>
              <a:rPr lang="en-US" sz="2400" dirty="0"/>
              <a:t>Follows logic and methodology descried in the Guide, extends its usefulness by leading the user through the process outlined in the guide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47A9008A-481B-4F65-A514-1AA65EA0FD5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5E2786-8069-405D-90DD-BC4DAE86E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34766"/>
            <a:ext cx="4157427" cy="386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05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38200"/>
            <a:ext cx="8229600" cy="1193800"/>
          </a:xfrm>
        </p:spPr>
        <p:txBody>
          <a:bodyPr/>
          <a:lstStyle/>
          <a:p>
            <a:r>
              <a:rPr lang="en-US" dirty="0"/>
              <a:t>Primary Tool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16" y="2209800"/>
            <a:ext cx="7818967" cy="4038600"/>
          </a:xfrm>
        </p:spPr>
        <p:txBody>
          <a:bodyPr>
            <a:normAutofit fontScale="77500" lnSpcReduction="20000"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b="1" dirty="0"/>
              <a:t>Technical Recommendations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Provide specific recommendation of what ITS technology to consider as a result of the inputs provided.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b="1" dirty="0"/>
              <a:t>Project Management Tool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Guide the user through the various steps and sub-steps of the Guide and assist with data entry and general navigation of the WZITS process. The tool clearly establishes the sequence of decision-making, and facilitates use of the Guide.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b="1" dirty="0"/>
              <a:t>Content Management Tool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Establish a record of decision-making and store interim information from the various steps in the guide, including listing of outputs, contact information for stakeholders, and records of decisions made along the way.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61F77E-783C-452E-B50B-2520CEC12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47A9008A-481B-4F65-A514-1AA65EA0FD5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933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740AA-F0C3-42F8-9112-2280797EC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57405"/>
            <a:ext cx="8229600" cy="1193800"/>
          </a:xfrm>
        </p:spPr>
        <p:txBody>
          <a:bodyPr/>
          <a:lstStyle/>
          <a:p>
            <a:r>
              <a:rPr lang="en-US" dirty="0"/>
              <a:t>Obtaining the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F37EB-F273-4DD2-B49A-6636A9427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912434"/>
            <a:ext cx="8496300" cy="1447800"/>
          </a:xfrm>
          <a:noFill/>
        </p:spPr>
        <p:txBody>
          <a:bodyPr>
            <a:normAutofit fontScale="77500" lnSpcReduction="20000"/>
          </a:bodyPr>
          <a:lstStyle/>
          <a:p>
            <a:r>
              <a:rPr lang="en-US" dirty="0"/>
              <a:t>Download Tool and User Guide at </a:t>
            </a:r>
            <a:r>
              <a:rPr lang="en-US" dirty="0">
                <a:solidFill>
                  <a:schemeClr val="accent6"/>
                </a:solidFill>
                <a:sym typeface="Wingdings" panose="05000000000000000000" pitchFamily="2" charset="2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https://itsforge.net/</a:t>
            </a:r>
            <a:r>
              <a:rPr lang="en-US" dirty="0">
                <a:solidFill>
                  <a:schemeClr val="accent6"/>
                </a:solidFill>
                <a:sym typeface="Wingdings" panose="05000000000000000000" pitchFamily="2" charset="2"/>
              </a:rPr>
              <a:t>  </a:t>
            </a:r>
            <a:endParaRPr lang="en-US" dirty="0">
              <a:solidFill>
                <a:schemeClr val="accent6"/>
              </a:solidFill>
            </a:endParaRPr>
          </a:p>
          <a:p>
            <a:pPr lvl="1"/>
            <a:r>
              <a:rPr lang="en-US" dirty="0"/>
              <a:t>The Open Source Application Development Portal (OSADP) is a web-based portal that provides access to and supports the collaboration, development, and use of open-source intelligent transportation systems (ITS)-related applications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97DB8-18FF-49A6-B464-4A18EE69C0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47A9008A-481B-4F65-A514-1AA65EA0FD5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0D82D-B6E3-4A16-BBF0-6086D84D2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18" y="3352800"/>
            <a:ext cx="6210300" cy="2906188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52054F-04AB-4DAD-A1E3-166340B7F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034" y="3503347"/>
            <a:ext cx="1658765" cy="213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51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TA Strategy #1</a:t>
            </a:r>
            <a:br>
              <a:rPr lang="en-US" dirty="0"/>
            </a:br>
            <a:r>
              <a:rPr lang="en-US" sz="2200" dirty="0"/>
              <a:t>Queue Warning System (QWS)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8F66370-4BCC-4E13-A7BE-90EF3490C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" r="1330"/>
          <a:stretch/>
        </p:blipFill>
        <p:spPr>
          <a:xfrm>
            <a:off x="0" y="2895600"/>
            <a:ext cx="9144000" cy="1834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7C017F-08BB-4FA0-8993-0122A3A7C1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8119" y="3772237"/>
            <a:ext cx="173182" cy="380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356F3E-835E-41A0-94AE-EA3156492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8892" y="3772237"/>
            <a:ext cx="173182" cy="380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9405CA-3E4E-4279-A57F-233154BE9A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9891" y="3420516"/>
            <a:ext cx="173182" cy="3809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7B7EBD-8297-419A-87E5-B462197695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6489" y="3613917"/>
            <a:ext cx="173182" cy="380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FA558B-7022-4CBB-8D51-D2D8DDC5EA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8393" y="3420515"/>
            <a:ext cx="173182" cy="3809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6156AF-4348-4615-A643-AF1D49A82E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2955" y="3777716"/>
            <a:ext cx="173182" cy="3809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398F88-1589-44A8-972E-3718DC160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11966" y="3807372"/>
            <a:ext cx="173182" cy="3809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2C5D27-F45B-48D1-97BE-E14A800214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37969" y="3801590"/>
            <a:ext cx="173182" cy="3809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93D8B80-B9E9-47D7-B52F-6903FC9BCA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25456" y="3420516"/>
            <a:ext cx="173182" cy="380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422FD7-5A2B-4DB9-8CEB-2C90593286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732" y="3768705"/>
            <a:ext cx="173182" cy="3809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CE2FA1-C63F-42B7-87BC-042BE012D1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2372" y="3424647"/>
            <a:ext cx="173182" cy="3809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C62C2A-6424-4FD0-957C-B38D095DDD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4955" y="3772236"/>
            <a:ext cx="173182" cy="3809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CD6552D-F971-4908-96A7-CB9C8807A8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56262" y="3775465"/>
            <a:ext cx="173182" cy="3809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01D8F0A-64AC-4C43-B2D8-93C8FF673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2388" y="3772237"/>
            <a:ext cx="173182" cy="380999"/>
          </a:xfrm>
          <a:prstGeom prst="rect">
            <a:avLst/>
          </a:prstGeom>
        </p:spPr>
      </p:pic>
      <p:sp>
        <p:nvSpPr>
          <p:cNvPr id="27" name="Left Brace 26">
            <a:extLst>
              <a:ext uri="{FF2B5EF4-FFF2-40B4-BE49-F238E27FC236}">
                <a16:creationId xmlns:a16="http://schemas.microsoft.com/office/drawing/2014/main" id="{CE99B715-5CAA-4C74-91EF-CFF03B004A6D}"/>
              </a:ext>
            </a:extLst>
          </p:cNvPr>
          <p:cNvSpPr/>
          <p:nvPr/>
        </p:nvSpPr>
        <p:spPr>
          <a:xfrm rot="5400000">
            <a:off x="7334680" y="1100127"/>
            <a:ext cx="242971" cy="315537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60AF2BF4-93E4-409C-84DA-85EBD85AF5C5}"/>
              </a:ext>
            </a:extLst>
          </p:cNvPr>
          <p:cNvSpPr/>
          <p:nvPr/>
        </p:nvSpPr>
        <p:spPr>
          <a:xfrm rot="5400000">
            <a:off x="4854468" y="1775287"/>
            <a:ext cx="246324" cy="180169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32FD3A22-06C5-446D-8EF3-75C0A37F1482}"/>
              </a:ext>
            </a:extLst>
          </p:cNvPr>
          <p:cNvSpPr/>
          <p:nvPr/>
        </p:nvSpPr>
        <p:spPr>
          <a:xfrm rot="5400000">
            <a:off x="2341640" y="1064157"/>
            <a:ext cx="246324" cy="3223957"/>
          </a:xfrm>
          <a:prstGeom prst="leftBrac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153E4D-444A-48CE-8527-06D9E37108F3}"/>
              </a:ext>
            </a:extLst>
          </p:cNvPr>
          <p:cNvSpPr txBox="1"/>
          <p:nvPr/>
        </p:nvSpPr>
        <p:spPr>
          <a:xfrm>
            <a:off x="6752639" y="2279329"/>
            <a:ext cx="1275909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Work Zone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3B7933-4C96-49D9-B297-85D354A2CD6E}"/>
              </a:ext>
            </a:extLst>
          </p:cNvPr>
          <p:cNvSpPr txBox="1"/>
          <p:nvPr/>
        </p:nvSpPr>
        <p:spPr>
          <a:xfrm>
            <a:off x="4076781" y="2118408"/>
            <a:ext cx="1801697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Warning Signs installed per TCP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DC7F49-3838-4C8C-8B57-A12CCCD3D326}"/>
              </a:ext>
            </a:extLst>
          </p:cNvPr>
          <p:cNvSpPr txBox="1"/>
          <p:nvPr/>
        </p:nvSpPr>
        <p:spPr>
          <a:xfrm>
            <a:off x="852823" y="2118408"/>
            <a:ext cx="33528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200" b="1" dirty="0">
                <a:solidFill>
                  <a:srgbClr val="00B0F0"/>
                </a:solidFill>
              </a:rPr>
              <a:t>Zone of advanced work zone awareness provided by Queue Warning System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B373754-FAF5-4079-A67E-4E0CCB0E1293}"/>
              </a:ext>
            </a:extLst>
          </p:cNvPr>
          <p:cNvSpPr/>
          <p:nvPr/>
        </p:nvSpPr>
        <p:spPr>
          <a:xfrm>
            <a:off x="3169960" y="3275180"/>
            <a:ext cx="2987021" cy="1534919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CB0E96-48D7-46AA-849B-F419978D3090}"/>
              </a:ext>
            </a:extLst>
          </p:cNvPr>
          <p:cNvSpPr txBox="1"/>
          <p:nvPr/>
        </p:nvSpPr>
        <p:spPr>
          <a:xfrm rot="5400000">
            <a:off x="698620" y="4681300"/>
            <a:ext cx="1326089" cy="95225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STOPPED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TRAFFIC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 MILES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43055F-B945-42CD-B994-6F4ED81DEB3D}"/>
              </a:ext>
            </a:extLst>
          </p:cNvPr>
          <p:cNvSpPr txBox="1"/>
          <p:nvPr/>
        </p:nvSpPr>
        <p:spPr>
          <a:xfrm>
            <a:off x="3108982" y="4847028"/>
            <a:ext cx="3033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Queue Detection Zone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11085F5-9210-417F-9048-69D1D19E6307}"/>
              </a:ext>
            </a:extLst>
          </p:cNvPr>
          <p:cNvSpPr/>
          <p:nvPr/>
        </p:nvSpPr>
        <p:spPr>
          <a:xfrm>
            <a:off x="7700535" y="4705564"/>
            <a:ext cx="1386542" cy="827566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Queue Warning Controller</a:t>
            </a:r>
          </a:p>
        </p:txBody>
      </p:sp>
      <p:sp>
        <p:nvSpPr>
          <p:cNvPr id="37" name="Right Arrow 35">
            <a:extLst>
              <a:ext uri="{FF2B5EF4-FFF2-40B4-BE49-F238E27FC236}">
                <a16:creationId xmlns:a16="http://schemas.microsoft.com/office/drawing/2014/main" id="{8C4541D9-30EB-47E6-9168-38FCA7C1AF38}"/>
              </a:ext>
            </a:extLst>
          </p:cNvPr>
          <p:cNvSpPr/>
          <p:nvPr/>
        </p:nvSpPr>
        <p:spPr>
          <a:xfrm>
            <a:off x="6152552" y="4589077"/>
            <a:ext cx="1532860" cy="433313"/>
          </a:xfrm>
          <a:prstGeom prst="rightArrow">
            <a:avLst>
              <a:gd name="adj1" fmla="val 50328"/>
              <a:gd name="adj2" fmla="val 5732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cap="all" dirty="0">
                <a:solidFill>
                  <a:prstClr val="white"/>
                </a:solidFill>
              </a:rPr>
              <a:t>data</a:t>
            </a:r>
          </a:p>
        </p:txBody>
      </p:sp>
      <p:sp>
        <p:nvSpPr>
          <p:cNvPr id="38" name="Bent Arrow 37">
            <a:extLst>
              <a:ext uri="{FF2B5EF4-FFF2-40B4-BE49-F238E27FC236}">
                <a16:creationId xmlns:a16="http://schemas.microsoft.com/office/drawing/2014/main" id="{A956CFB6-BA13-4265-AABE-CC1B56461E35}"/>
              </a:ext>
            </a:extLst>
          </p:cNvPr>
          <p:cNvSpPr/>
          <p:nvPr/>
        </p:nvSpPr>
        <p:spPr>
          <a:xfrm rot="10800000">
            <a:off x="1940290" y="5562138"/>
            <a:ext cx="6517909" cy="283529"/>
          </a:xfrm>
          <a:prstGeom prst="bentArrow">
            <a:avLst>
              <a:gd name="adj1" fmla="val 39271"/>
              <a:gd name="adj2" fmla="val 25000"/>
              <a:gd name="adj3" fmla="val 45613"/>
              <a:gd name="adj4" fmla="val 90672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174EA47-A2D0-487B-A5BB-E1BCAD6BFCA9}"/>
              </a:ext>
            </a:extLst>
          </p:cNvPr>
          <p:cNvSpPr txBox="1"/>
          <p:nvPr/>
        </p:nvSpPr>
        <p:spPr>
          <a:xfrm>
            <a:off x="713552" y="5820471"/>
            <a:ext cx="1249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PCMS</a:t>
            </a:r>
          </a:p>
        </p:txBody>
      </p:sp>
      <p:sp>
        <p:nvSpPr>
          <p:cNvPr id="40" name="Left Arrow Callout 40">
            <a:extLst>
              <a:ext uri="{FF2B5EF4-FFF2-40B4-BE49-F238E27FC236}">
                <a16:creationId xmlns:a16="http://schemas.microsoft.com/office/drawing/2014/main" id="{2BDCE89E-479E-4C97-BB34-7539F4E3F519}"/>
              </a:ext>
            </a:extLst>
          </p:cNvPr>
          <p:cNvSpPr/>
          <p:nvPr/>
        </p:nvSpPr>
        <p:spPr>
          <a:xfrm>
            <a:off x="942684" y="4190533"/>
            <a:ext cx="152400" cy="228600"/>
          </a:xfrm>
          <a:prstGeom prst="leftArrowCallout">
            <a:avLst>
              <a:gd name="adj1" fmla="val 0"/>
              <a:gd name="adj2" fmla="val 25000"/>
              <a:gd name="adj3" fmla="val 25000"/>
              <a:gd name="adj4" fmla="val 6497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171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TA Strategy #2</a:t>
            </a:r>
            <a:br>
              <a:rPr lang="en-US" dirty="0"/>
            </a:br>
            <a:r>
              <a:rPr lang="en-US" sz="2200" dirty="0"/>
              <a:t>Variable Speed Limits (VSL)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706FB16-26C2-405F-9ABA-AB6FC64B2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057400"/>
            <a:ext cx="3125128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35A2B8-8BF1-4C9B-ACC0-D61DE3D9C74D}"/>
              </a:ext>
            </a:extLst>
          </p:cNvPr>
          <p:cNvSpPr/>
          <p:nvPr/>
        </p:nvSpPr>
        <p:spPr>
          <a:xfrm>
            <a:off x="304800" y="2362200"/>
            <a:ext cx="4572000" cy="32747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0" lvl="1" indent="-338138">
              <a:spcBef>
                <a:spcPct val="20000"/>
              </a:spcBef>
              <a:buClr>
                <a:srgbClr val="F79646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speed trailers in &amp; approaching work zone</a:t>
            </a:r>
          </a:p>
          <a:p>
            <a:pPr marL="685800" lvl="1" indent="-338138">
              <a:spcBef>
                <a:spcPct val="20000"/>
              </a:spcBef>
              <a:buClr>
                <a:srgbClr val="F79646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unit monitors prevailing speed-relays information to upstream units</a:t>
            </a:r>
          </a:p>
          <a:p>
            <a:pPr marL="685800" lvl="1" indent="-338138">
              <a:spcBef>
                <a:spcPct val="20000"/>
              </a:spcBef>
              <a:buClr>
                <a:srgbClr val="F79646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Posted speed limit dynamically adjusted to reduce downstream speed differentials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320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TA Strategy #3</a:t>
            </a:r>
            <a:br>
              <a:rPr lang="en-US" dirty="0"/>
            </a:br>
            <a:r>
              <a:rPr lang="en-US" sz="2200" dirty="0"/>
              <a:t>Dynamic Lane Merge 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FD6ACA-1558-4817-8588-AC672BFF947F}"/>
              </a:ext>
            </a:extLst>
          </p:cNvPr>
          <p:cNvSpPr/>
          <p:nvPr/>
        </p:nvSpPr>
        <p:spPr>
          <a:xfrm>
            <a:off x="228600" y="2667000"/>
            <a:ext cx="4034246" cy="2793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3" lvl="0" indent="-347663">
              <a:spcBef>
                <a:spcPct val="20000"/>
              </a:spcBef>
              <a:buClr>
                <a:srgbClr val="F79646">
                  <a:lumMod val="50000"/>
                </a:srgbClr>
              </a:buClr>
              <a:buSzPct val="84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Merge 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338138">
              <a:lnSpc>
                <a:spcPct val="90000"/>
              </a:lnSpc>
              <a:spcBef>
                <a:spcPct val="20000"/>
              </a:spcBef>
              <a:buClr>
                <a:srgbClr val="F79646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low-volume conditions reduces the occurrence of high-speed merging at the point of lane closure</a:t>
            </a:r>
          </a:p>
          <a:p>
            <a:pPr marL="347662" lvl="1">
              <a:lnSpc>
                <a:spcPct val="90000"/>
              </a:lnSpc>
              <a:spcBef>
                <a:spcPct val="20000"/>
              </a:spcBef>
              <a:buClr>
                <a:srgbClr val="F79646">
                  <a:lumMod val="50000"/>
                </a:srgbClr>
              </a:buClr>
            </a:pPr>
            <a:endParaRPr lang="en-US" sz="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7663" lvl="0" indent="-347663">
              <a:spcBef>
                <a:spcPct val="20000"/>
              </a:spcBef>
              <a:buClr>
                <a:srgbClr val="F79646">
                  <a:lumMod val="50000"/>
                </a:srgbClr>
              </a:buClr>
              <a:buSzPct val="84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Merge </a:t>
            </a:r>
          </a:p>
          <a:p>
            <a:pPr marL="685800" lvl="1" indent="-338138">
              <a:spcBef>
                <a:spcPct val="20000"/>
              </a:spcBef>
              <a:buClr>
                <a:srgbClr val="F79646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high-volume conditions reduces the length of the queue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30FF881-05D1-434C-9478-58AF9D553E1D}"/>
              </a:ext>
            </a:extLst>
          </p:cNvPr>
          <p:cNvGrpSpPr/>
          <p:nvPr/>
        </p:nvGrpSpPr>
        <p:grpSpPr>
          <a:xfrm>
            <a:off x="3962400" y="1905000"/>
            <a:ext cx="4906071" cy="4953000"/>
            <a:chOff x="4154363" y="1082059"/>
            <a:chExt cx="4525071" cy="515735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478F61-330D-4159-A14B-A33F57A63BEC}"/>
                </a:ext>
              </a:extLst>
            </p:cNvPr>
            <p:cNvSpPr txBox="1"/>
            <p:nvPr/>
          </p:nvSpPr>
          <p:spPr>
            <a:xfrm>
              <a:off x="5232920" y="6023973"/>
              <a:ext cx="236795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prstClr val="black"/>
                  </a:solidFill>
                </a:rPr>
                <a:t>Source: Maryland State Highway Administration</a:t>
              </a: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403F750C-6310-437E-8CFD-E5D0611753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4363" y="1082059"/>
              <a:ext cx="4525071" cy="49384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8284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TA Case Study #1</a:t>
            </a:r>
            <a:br>
              <a:rPr lang="en-US" dirty="0"/>
            </a:br>
            <a:r>
              <a:rPr lang="en-US" sz="2200" dirty="0"/>
              <a:t>I-35 Traveler Information During Construction 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FD6ACA-1558-4817-8588-AC672BFF947F}"/>
              </a:ext>
            </a:extLst>
          </p:cNvPr>
          <p:cNvSpPr/>
          <p:nvPr/>
        </p:nvSpPr>
        <p:spPr>
          <a:xfrm>
            <a:off x="304800" y="2641735"/>
            <a:ext cx="4034246" cy="336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indent="-338138">
              <a:lnSpc>
                <a:spcPct val="90000"/>
              </a:lnSpc>
              <a:spcBef>
                <a:spcPct val="20000"/>
              </a:spcBef>
              <a:buClr>
                <a:srgbClr val="F79646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notification of planned lane closures and their anticipated impacts </a:t>
            </a:r>
          </a:p>
          <a:p>
            <a:pPr marL="347662" lvl="1">
              <a:lnSpc>
                <a:spcPct val="90000"/>
              </a:lnSpc>
              <a:spcBef>
                <a:spcPct val="20000"/>
              </a:spcBef>
              <a:buClr>
                <a:srgbClr val="F79646">
                  <a:lumMod val="50000"/>
                </a:srgbClr>
              </a:buClr>
            </a:pPr>
            <a:endParaRPr lang="en-US" sz="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338138">
              <a:spcBef>
                <a:spcPct val="20000"/>
              </a:spcBef>
              <a:buClr>
                <a:srgbClr val="F79646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travelers with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predicted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delays for construction closures (web app</a:t>
            </a:r>
            <a:b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http://i35-maps.tti.tamu.edu/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85800" lvl="1" indent="-338138">
              <a:spcBef>
                <a:spcPct val="20000"/>
              </a:spcBef>
              <a:buClr>
                <a:srgbClr val="F79646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real-time </a:t>
            </a:r>
            <a:b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traveler information</a:t>
            </a:r>
          </a:p>
          <a:p>
            <a:pPr marL="685800" lvl="1" indent="-338138">
              <a:spcBef>
                <a:spcPct val="20000"/>
              </a:spcBef>
              <a:buClr>
                <a:srgbClr val="F79646">
                  <a:lumMod val="50000"/>
                </a:srgbClr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338138">
              <a:spcBef>
                <a:spcPct val="20000"/>
              </a:spcBef>
              <a:buClr>
                <a:srgbClr val="F79646">
                  <a:lumMod val="50000"/>
                </a:srgbClr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EEAE5BE-EAD8-4FB7-819D-FB5502764127}"/>
              </a:ext>
            </a:extLst>
          </p:cNvPr>
          <p:cNvGrpSpPr/>
          <p:nvPr/>
        </p:nvGrpSpPr>
        <p:grpSpPr>
          <a:xfrm>
            <a:off x="4953000" y="1828800"/>
            <a:ext cx="2819400" cy="2865549"/>
            <a:chOff x="6099349" y="1901840"/>
            <a:chExt cx="2819400" cy="286554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F7E7B3E-188D-4BD0-9923-D8F4FD129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349" y="1901840"/>
              <a:ext cx="2819400" cy="168683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661EEF6-5DF1-4F17-A378-CDB29D99E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599" y="3748072"/>
              <a:ext cx="2495899" cy="1019317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278A11C-1F16-4E76-AAC0-8BBEAF77E8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657" y="4838510"/>
            <a:ext cx="2884656" cy="191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84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TA Case Study #2</a:t>
            </a:r>
            <a:br>
              <a:rPr lang="en-US" dirty="0"/>
            </a:br>
            <a:r>
              <a:rPr lang="en-US" sz="2200" dirty="0"/>
              <a:t>Rural Queue Detection and Warning System 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DF2E2C-5234-41B8-9A20-D0EA56A37A0D}"/>
              </a:ext>
            </a:extLst>
          </p:cNvPr>
          <p:cNvSpPr/>
          <p:nvPr/>
        </p:nvSpPr>
        <p:spPr>
          <a:xfrm>
            <a:off x="288384" y="1809470"/>
            <a:ext cx="5867400" cy="4965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3" lvl="0" indent="-347663">
              <a:spcBef>
                <a:spcPct val="20000"/>
              </a:spcBef>
              <a:buClr>
                <a:srgbClr val="F79646">
                  <a:lumMod val="50000"/>
                </a:srgbClr>
              </a:buClr>
              <a:buSzPct val="84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Illinois reconstruction projects used ITS for WZ rear-end crash concerns 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338138">
              <a:lnSpc>
                <a:spcPct val="90000"/>
              </a:lnSpc>
              <a:spcBef>
                <a:spcPct val="20000"/>
              </a:spcBef>
              <a:buClr>
                <a:srgbClr val="F79646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I-70/I-57 interchange, 6 mi of concurrent routes</a:t>
            </a:r>
          </a:p>
          <a:p>
            <a:pPr marL="685800" lvl="1" indent="-338138">
              <a:lnSpc>
                <a:spcPct val="90000"/>
              </a:lnSpc>
              <a:spcBef>
                <a:spcPct val="20000"/>
              </a:spcBef>
              <a:buClr>
                <a:srgbClr val="F79646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I-57/I-64 Interchange, 4 mi of concurrent routes </a:t>
            </a:r>
          </a:p>
          <a:p>
            <a:pPr marL="685800" lvl="1" indent="-338138">
              <a:lnSpc>
                <a:spcPct val="90000"/>
              </a:lnSpc>
              <a:spcBef>
                <a:spcPct val="20000"/>
              </a:spcBef>
              <a:buClr>
                <a:srgbClr val="F79646">
                  <a:lumMod val="50000"/>
                </a:srgbClr>
              </a:buClr>
              <a:buFont typeface="Wingdings" panose="05000000000000000000" pitchFamily="2" charset="2"/>
              <a:buChar char="§"/>
            </a:pPr>
            <a:endParaRPr lang="en-US" sz="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7663" lvl="0" indent="-347663">
              <a:spcBef>
                <a:spcPct val="20000"/>
              </a:spcBef>
              <a:buClr>
                <a:srgbClr val="F79646">
                  <a:lumMod val="50000"/>
                </a:srgbClr>
              </a:buClr>
              <a:buSzPct val="84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Concerns</a:t>
            </a:r>
          </a:p>
          <a:p>
            <a:pPr marL="685800" lvl="1" indent="-338138">
              <a:spcBef>
                <a:spcPct val="20000"/>
              </a:spcBef>
              <a:buClr>
                <a:srgbClr val="F79646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Unpredictable queues leading to severe rear-end crashes </a:t>
            </a:r>
          </a:p>
          <a:p>
            <a:pPr marL="685800" lvl="1" indent="-338138">
              <a:spcBef>
                <a:spcPct val="20000"/>
              </a:spcBef>
              <a:buClr>
                <a:srgbClr val="F79646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Lengthy delays when queues form </a:t>
            </a:r>
          </a:p>
          <a:p>
            <a:pPr marL="347663" lvl="0" indent="-347663">
              <a:spcBef>
                <a:spcPct val="20000"/>
              </a:spcBef>
              <a:buClr>
                <a:srgbClr val="F79646">
                  <a:lumMod val="50000"/>
                </a:srgbClr>
              </a:buClr>
              <a:buSzPct val="84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 Requirements</a:t>
            </a:r>
          </a:p>
          <a:p>
            <a:pPr marL="685800" lvl="1" indent="-338138">
              <a:spcBef>
                <a:spcPct val="20000"/>
              </a:spcBef>
              <a:buClr>
                <a:srgbClr val="F79646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 detection of slow/queued traffic </a:t>
            </a:r>
          </a:p>
          <a:p>
            <a:pPr marL="685800" lvl="1" indent="-338138">
              <a:spcBef>
                <a:spcPct val="20000"/>
              </a:spcBef>
              <a:buClr>
                <a:srgbClr val="F79646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 to warn approaching motorists of slow/queued traffic </a:t>
            </a:r>
          </a:p>
          <a:p>
            <a:pPr marL="685800" lvl="1" indent="-338138">
              <a:spcBef>
                <a:spcPct val="20000"/>
              </a:spcBef>
              <a:buClr>
                <a:srgbClr val="F79646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Encourage diversion by informing motorists of current delays </a:t>
            </a:r>
          </a:p>
          <a:p>
            <a:pPr marL="685800" lvl="1" indent="-338138">
              <a:spcBef>
                <a:spcPct val="20000"/>
              </a:spcBef>
              <a:buClr>
                <a:srgbClr val="F79646">
                  <a:lumMod val="50000"/>
                </a:srgbClr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36FA3B5-216D-477D-8B91-E3B31DE14DD2}"/>
              </a:ext>
            </a:extLst>
          </p:cNvPr>
          <p:cNvGrpSpPr/>
          <p:nvPr/>
        </p:nvGrpSpPr>
        <p:grpSpPr>
          <a:xfrm>
            <a:off x="6155784" y="1854057"/>
            <a:ext cx="2496181" cy="4876800"/>
            <a:chOff x="5627258" y="1223130"/>
            <a:chExt cx="2572381" cy="510075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7171D16-D36C-4D22-9BDA-697F66608BBC}"/>
                </a:ext>
              </a:extLst>
            </p:cNvPr>
            <p:cNvSpPr/>
            <p:nvPr/>
          </p:nvSpPr>
          <p:spPr>
            <a:xfrm>
              <a:off x="5858091" y="5844311"/>
              <a:ext cx="2341547" cy="47957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Temporary, solar-powered system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420B608-D757-4205-BBC9-71EF89950647}"/>
                </a:ext>
              </a:extLst>
            </p:cNvPr>
            <p:cNvGrpSpPr/>
            <p:nvPr/>
          </p:nvGrpSpPr>
          <p:grpSpPr>
            <a:xfrm>
              <a:off x="5627260" y="3565971"/>
              <a:ext cx="2572379" cy="2351818"/>
              <a:chOff x="5627260" y="3719193"/>
              <a:chExt cx="2572379" cy="2351818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4B4EECB-1620-4BBE-8863-7ECB44C5A4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390" t="13638" r="7863" b="18114"/>
              <a:stretch/>
            </p:blipFill>
            <p:spPr>
              <a:xfrm>
                <a:off x="5858091" y="3719193"/>
                <a:ext cx="2341548" cy="228172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7F69E2A-5B3C-4721-9E32-9DFF58F44F34}"/>
                  </a:ext>
                </a:extLst>
              </p:cNvPr>
              <p:cNvSpPr/>
              <p:nvPr/>
            </p:nvSpPr>
            <p:spPr>
              <a:xfrm rot="16200000">
                <a:off x="5440747" y="5653667"/>
                <a:ext cx="603857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900" i="1" dirty="0"/>
                  <a:t>FHWA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F1781C5-AC59-4DDE-9AFE-30131B0E51FA}"/>
                </a:ext>
              </a:extLst>
            </p:cNvPr>
            <p:cNvGrpSpPr/>
            <p:nvPr/>
          </p:nvGrpSpPr>
          <p:grpSpPr>
            <a:xfrm>
              <a:off x="5627258" y="1223130"/>
              <a:ext cx="2572380" cy="2288768"/>
              <a:chOff x="5661543" y="1068329"/>
              <a:chExt cx="2572380" cy="228876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18419CC-A414-4789-BCC2-2A8CCE8822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92374" y="1068329"/>
                <a:ext cx="2341549" cy="220414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C59A626-8BDA-41FA-A4BC-9CCEFA40BD13}"/>
                  </a:ext>
                </a:extLst>
              </p:cNvPr>
              <p:cNvSpPr/>
              <p:nvPr/>
            </p:nvSpPr>
            <p:spPr>
              <a:xfrm rot="16200000">
                <a:off x="5475030" y="2939753"/>
                <a:ext cx="603857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900" i="1" dirty="0"/>
                  <a:t>FHWA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5596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TA Case Study #2 </a:t>
            </a:r>
            <a:r>
              <a:rPr lang="en-US" sz="2700" dirty="0"/>
              <a:t>(cont.)</a:t>
            </a:r>
            <a:br>
              <a:rPr lang="en-US" dirty="0"/>
            </a:br>
            <a:r>
              <a:rPr lang="en-US" sz="2200" dirty="0"/>
              <a:t>Rural Queue Detection and Warning System 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DF2E2C-5234-41B8-9A20-D0EA56A37A0D}"/>
              </a:ext>
            </a:extLst>
          </p:cNvPr>
          <p:cNvSpPr/>
          <p:nvPr/>
        </p:nvSpPr>
        <p:spPr>
          <a:xfrm>
            <a:off x="152400" y="1981200"/>
            <a:ext cx="4495800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3" lvl="0" indent="-347663">
              <a:spcBef>
                <a:spcPct val="20000"/>
              </a:spcBef>
              <a:buClr>
                <a:srgbClr val="F79646">
                  <a:lumMod val="50000"/>
                </a:srgbClr>
              </a:buClr>
              <a:buSzPct val="84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I-70/I-57 Interchange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338138">
              <a:lnSpc>
                <a:spcPct val="90000"/>
              </a:lnSpc>
              <a:spcBef>
                <a:spcPct val="20000"/>
              </a:spcBef>
              <a:buClr>
                <a:srgbClr val="F79646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Portable solar-powered trailers:</a:t>
            </a:r>
          </a:p>
          <a:p>
            <a:pPr marL="1033463" lvl="2" indent="-292100">
              <a:lnSpc>
                <a:spcPct val="90000"/>
              </a:lnSpc>
              <a:spcBef>
                <a:spcPct val="20000"/>
              </a:spcBef>
              <a:buClr>
                <a:srgbClr val="F79646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fr-F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Radar sensors</a:t>
            </a:r>
          </a:p>
          <a:p>
            <a:pPr marL="1033463" lvl="2" indent="-292100">
              <a:lnSpc>
                <a:spcPct val="90000"/>
              </a:lnSpc>
              <a:spcBef>
                <a:spcPct val="20000"/>
              </a:spcBef>
              <a:buClr>
                <a:srgbClr val="F79646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fr-F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sensors</a:t>
            </a:r>
          </a:p>
          <a:p>
            <a:pPr marL="1033463" lvl="2" indent="-292100">
              <a:lnSpc>
                <a:spcPct val="90000"/>
              </a:lnSpc>
              <a:spcBef>
                <a:spcPct val="20000"/>
              </a:spcBef>
              <a:buClr>
                <a:srgbClr val="F79646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fr-F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surveillance cameras </a:t>
            </a:r>
            <a:endParaRPr lang="en-US" sz="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338138">
              <a:spcBef>
                <a:spcPct val="20000"/>
              </a:spcBef>
              <a:buClr>
                <a:srgbClr val="F79646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volume and speed data across multiple lanes of traffic </a:t>
            </a:r>
          </a:p>
          <a:p>
            <a:pPr marL="685800" lvl="1" indent="-338138">
              <a:spcBef>
                <a:spcPct val="20000"/>
              </a:spcBef>
              <a:buClr>
                <a:srgbClr val="F79646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Sensors not degraded by inclement weather conditions:</a:t>
            </a:r>
          </a:p>
          <a:p>
            <a:pPr marL="1033463" lvl="2" indent="-292100">
              <a:lnSpc>
                <a:spcPct val="90000"/>
              </a:lnSpc>
              <a:spcBef>
                <a:spcPct val="20000"/>
              </a:spcBef>
              <a:buClr>
                <a:srgbClr val="F79646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Precipitation, fog, darkness, dust, or road debris</a:t>
            </a:r>
          </a:p>
          <a:p>
            <a:pPr marL="685800" lvl="1" indent="-338138">
              <a:spcBef>
                <a:spcPct val="20000"/>
              </a:spcBef>
              <a:buClr>
                <a:srgbClr val="F79646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Cellular communications</a:t>
            </a:r>
          </a:p>
          <a:p>
            <a:pPr marL="685800" lvl="1" indent="-338138">
              <a:spcBef>
                <a:spcPct val="20000"/>
              </a:spcBef>
              <a:buClr>
                <a:srgbClr val="F79646">
                  <a:lumMod val="50000"/>
                </a:srgbClr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DE3A12E-6423-4BB5-8250-16E27335F967}"/>
              </a:ext>
            </a:extLst>
          </p:cNvPr>
          <p:cNvGrpSpPr/>
          <p:nvPr/>
        </p:nvGrpSpPr>
        <p:grpSpPr>
          <a:xfrm>
            <a:off x="4800600" y="2286000"/>
            <a:ext cx="3787968" cy="3355405"/>
            <a:chOff x="2477039" y="1082945"/>
            <a:chExt cx="3787968" cy="335540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FD7E4AD-AF9C-4D27-A478-150FB3046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77039" y="1082945"/>
              <a:ext cx="3787968" cy="28344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47B3B3F-AC13-49E7-9ABB-B23B8686DF1D}"/>
                </a:ext>
              </a:extLst>
            </p:cNvPr>
            <p:cNvSpPr/>
            <p:nvPr/>
          </p:nvSpPr>
          <p:spPr>
            <a:xfrm>
              <a:off x="2477039" y="3915130"/>
              <a:ext cx="378060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Limits of the I-70/I-57 WZTMS </a:t>
              </a:r>
            </a:p>
            <a:p>
              <a:pPr algn="ctr"/>
              <a:r>
                <a:rPr lang="en-US" sz="1400" dirty="0"/>
                <a:t>(10-12 miles upstream in each direction)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0652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A6CB6F-AC5E-4DE4-B373-5F6806146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0455" y="1828800"/>
            <a:ext cx="7982545" cy="40386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C1FF5DF-59B0-4B4F-B745-385A4F41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Negative Consequences of Work Zones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932D6D-B6F5-4ADD-9425-275755849B34}"/>
              </a:ext>
            </a:extLst>
          </p:cNvPr>
          <p:cNvSpPr/>
          <p:nvPr/>
        </p:nvSpPr>
        <p:spPr>
          <a:xfrm>
            <a:off x="3124200" y="57244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Source: Fatality Analysis Reporting System (FARS) 2016 Final and 2017 Annual Report File, National Highway Traffic Safety Administration (NHTSA). </a:t>
            </a:r>
          </a:p>
        </p:txBody>
      </p:sp>
    </p:spTree>
    <p:extLst>
      <p:ext uri="{BB962C8B-B14F-4D97-AF65-F5344CB8AC3E}">
        <p14:creationId xmlns:p14="http://schemas.microsoft.com/office/powerpoint/2010/main" val="1184100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TA Case Study #2 </a:t>
            </a:r>
            <a:r>
              <a:rPr lang="en-US" sz="2700" dirty="0"/>
              <a:t>(cont.)</a:t>
            </a:r>
            <a:br>
              <a:rPr lang="en-US" dirty="0"/>
            </a:br>
            <a:r>
              <a:rPr lang="en-US" sz="2200" dirty="0"/>
              <a:t>Rural Queue Detection and Warning System 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DF2E2C-5234-41B8-9A20-D0EA56A37A0D}"/>
              </a:ext>
            </a:extLst>
          </p:cNvPr>
          <p:cNvSpPr/>
          <p:nvPr/>
        </p:nvSpPr>
        <p:spPr>
          <a:xfrm>
            <a:off x="832185" y="2470228"/>
            <a:ext cx="4495800" cy="336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3" lvl="0" indent="-347663">
              <a:spcBef>
                <a:spcPct val="20000"/>
              </a:spcBef>
              <a:buClr>
                <a:srgbClr val="F79646">
                  <a:lumMod val="50000"/>
                </a:srgbClr>
              </a:buClr>
              <a:buSzPct val="84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I-57/I-64 Interchange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338138">
              <a:lnSpc>
                <a:spcPct val="90000"/>
              </a:lnSpc>
              <a:spcBef>
                <a:spcPct val="20000"/>
              </a:spcBef>
              <a:buClr>
                <a:srgbClr val="F79646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Portable traffic monitoring devices</a:t>
            </a:r>
          </a:p>
          <a:p>
            <a:pPr marL="685800" lvl="1" indent="-338138">
              <a:spcBef>
                <a:spcPct val="20000"/>
              </a:spcBef>
              <a:buClr>
                <a:srgbClr val="F79646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Self-contained, battery-powered unit with radar detector, GPS, cellular, and backup satellite communication capabilities and processors</a:t>
            </a:r>
          </a:p>
          <a:p>
            <a:pPr marL="685800" lvl="1" indent="-338138">
              <a:spcBef>
                <a:spcPct val="20000"/>
              </a:spcBef>
              <a:buClr>
                <a:srgbClr val="F79646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Sensors 3-14 miles upstream of interchange (depending on direction)</a:t>
            </a:r>
          </a:p>
          <a:p>
            <a:pPr marL="685800" lvl="1" indent="-338138">
              <a:spcBef>
                <a:spcPct val="20000"/>
              </a:spcBef>
              <a:buClr>
                <a:srgbClr val="F79646">
                  <a:lumMod val="50000"/>
                </a:srgbClr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60A085-29FF-4807-8C4E-56BC7D4E6397}"/>
              </a:ext>
            </a:extLst>
          </p:cNvPr>
          <p:cNvGrpSpPr/>
          <p:nvPr/>
        </p:nvGrpSpPr>
        <p:grpSpPr>
          <a:xfrm>
            <a:off x="5029200" y="1981200"/>
            <a:ext cx="2593649" cy="4693373"/>
            <a:chOff x="6251217" y="1559082"/>
            <a:chExt cx="2593649" cy="46933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15527DF-B6B4-497F-8CAE-89CC98C0A7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400"/>
            <a:stretch/>
          </p:blipFill>
          <p:spPr>
            <a:xfrm>
              <a:off x="6587567" y="1559082"/>
              <a:ext cx="1920951" cy="43855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14B62CE-7E1F-492E-A42F-AB203544FE1C}"/>
                </a:ext>
              </a:extLst>
            </p:cNvPr>
            <p:cNvSpPr/>
            <p:nvPr/>
          </p:nvSpPr>
          <p:spPr>
            <a:xfrm>
              <a:off x="6251217" y="5944678"/>
              <a:ext cx="2593649" cy="3077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I-57/I64 Map layout of sensors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5702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/>
              <a:t>Resources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6213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359FD3-9A7B-4A2D-A223-3614E4F92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7620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altLang="en-US" sz="3100" dirty="0">
                <a:hlinkClick r:id="rId2"/>
              </a:rPr>
              <a:t>http://www.ops.fhwa.dot.gov/wz/resources/final_rule.htm</a:t>
            </a:r>
            <a:br>
              <a:rPr lang="en-US" altLang="en-US" dirty="0"/>
            </a:b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D44C23-8EB1-4110-A5B6-BEE091A64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060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SWZ Interactive Toolkit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79434" y="6235108"/>
            <a:ext cx="405156" cy="281555"/>
          </a:xfrm>
          <a:prstGeom prst="rect">
            <a:avLst/>
          </a:prstGeom>
        </p:spPr>
        <p:txBody>
          <a:bodyPr/>
          <a:lstStyle/>
          <a:p>
            <a:fld id="{1114828C-5D78-9B49-B11B-F71E2B02E95C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3600" y="1891265"/>
            <a:ext cx="4249818" cy="369332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https://www.workzonesafety.org/swz/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b="29358"/>
          <a:stretch/>
        </p:blipFill>
        <p:spPr>
          <a:xfrm>
            <a:off x="1591509" y="2432728"/>
            <a:ext cx="5334000" cy="381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46256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18" r="-410" b="25362"/>
          <a:stretch/>
        </p:blipFill>
        <p:spPr>
          <a:xfrm>
            <a:off x="838200" y="1828800"/>
            <a:ext cx="7391399" cy="441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FHWA WZM Website</a:t>
            </a:r>
          </a:p>
        </p:txBody>
      </p:sp>
    </p:spTree>
    <p:extLst>
      <p:ext uri="{BB962C8B-B14F-4D97-AF65-F5344CB8AC3E}">
        <p14:creationId xmlns:p14="http://schemas.microsoft.com/office/powerpoint/2010/main" val="12943033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sz="2000" dirty="0"/>
              <a:t>Facts &amp; Statistics</a:t>
            </a:r>
          </a:p>
          <a:p>
            <a:r>
              <a:rPr lang="en-US" altLang="en-US" sz="2000" dirty="0"/>
              <a:t>Best Practices</a:t>
            </a:r>
          </a:p>
          <a:p>
            <a:r>
              <a:rPr lang="en-US" altLang="en-US" sz="2000" dirty="0"/>
              <a:t>Contracting Strategies</a:t>
            </a:r>
          </a:p>
          <a:p>
            <a:r>
              <a:rPr lang="en-US" altLang="en-US" sz="2000" dirty="0"/>
              <a:t>Design &amp; Construction Strategies</a:t>
            </a:r>
          </a:p>
          <a:p>
            <a:r>
              <a:rPr lang="en-US" altLang="en-US" sz="2000" dirty="0"/>
              <a:t>ITS &amp; Technology </a:t>
            </a:r>
          </a:p>
          <a:p>
            <a:r>
              <a:rPr lang="en-US" altLang="en-US" sz="2000" dirty="0"/>
              <a:t>Performance Measurement</a:t>
            </a:r>
          </a:p>
          <a:p>
            <a:r>
              <a:rPr lang="en-US" altLang="en-US" sz="2000" dirty="0"/>
              <a:t>WZ Process Review Toolbox</a:t>
            </a:r>
          </a:p>
          <a:p>
            <a:r>
              <a:rPr lang="en-US" altLang="en-US" sz="2000" dirty="0"/>
              <a:t>Public Info Strategies</a:t>
            </a:r>
          </a:p>
          <a:p>
            <a:r>
              <a:rPr lang="en-US" altLang="en-US" sz="2000" dirty="0"/>
              <a:t>Regulation &amp; Policy</a:t>
            </a:r>
          </a:p>
          <a:p>
            <a:r>
              <a:rPr lang="en-US" altLang="en-US" sz="2000" dirty="0"/>
              <a:t>Work Zone Final Rules</a:t>
            </a:r>
          </a:p>
          <a:p>
            <a:r>
              <a:rPr lang="en-US" altLang="en-US" sz="2000" dirty="0"/>
              <a:t>Work Zone &amp; Traffic Analysis</a:t>
            </a:r>
          </a:p>
          <a:p>
            <a:r>
              <a:rPr lang="en-US" altLang="en-US" sz="2000" dirty="0"/>
              <a:t>Work Zone Traffic Management</a:t>
            </a:r>
          </a:p>
          <a:p>
            <a:r>
              <a:rPr lang="en-US" altLang="en-US" sz="2000" dirty="0"/>
              <a:t>Worker Safety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/>
              <a:t>FHWA Work Zone Management Web Site</a:t>
            </a:r>
          </a:p>
        </p:txBody>
      </p:sp>
      <p:sp>
        <p:nvSpPr>
          <p:cNvPr id="34820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5102225" y="1676400"/>
            <a:ext cx="4041775" cy="123825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2000" dirty="0"/>
              <a:t>Training </a:t>
            </a:r>
          </a:p>
          <a:p>
            <a:r>
              <a:rPr lang="en-US" altLang="en-US" sz="2000" dirty="0"/>
              <a:t>Peer-to-Peer Program</a:t>
            </a:r>
          </a:p>
          <a:p>
            <a:r>
              <a:rPr lang="en-US" altLang="en-US" sz="2000" dirty="0"/>
              <a:t>National WZ Awareness Week</a:t>
            </a:r>
          </a:p>
          <a:p>
            <a:r>
              <a:rPr lang="en-US" altLang="en-US" sz="2000" dirty="0"/>
              <a:t>Publications &amp; Studies</a:t>
            </a:r>
          </a:p>
          <a:p>
            <a:endParaRPr lang="en-US" altLang="en-US" dirty="0"/>
          </a:p>
        </p:txBody>
      </p:sp>
      <p:sp>
        <p:nvSpPr>
          <p:cNvPr id="34821" name="Rectangle 3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0104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23A2524-C8DD-4F5C-855C-0604DD72CD6D}" type="slidenum">
              <a:rPr lang="en-US" altLang="en-US" sz="12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en-US" altLang="en-US" sz="1200" dirty="0"/>
          </a:p>
        </p:txBody>
      </p:sp>
      <p:sp>
        <p:nvSpPr>
          <p:cNvPr id="34822" name="Slide Number Placeholder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26598BDE-68D7-43A4-AAAC-0115105E8122}" type="slidenum">
              <a:rPr lang="en-US" altLang="en-US" sz="1200"/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en-US" altLang="en-US" sz="1200" dirty="0"/>
          </a:p>
        </p:txBody>
      </p:sp>
      <p:sp>
        <p:nvSpPr>
          <p:cNvPr id="34823" name="Text Box 4"/>
          <p:cNvSpPr txBox="1">
            <a:spLocks noChangeArrowheads="1"/>
          </p:cNvSpPr>
          <p:nvPr/>
        </p:nvSpPr>
        <p:spPr bwMode="auto">
          <a:xfrm>
            <a:off x="8137525" y="0"/>
            <a:ext cx="434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 baseline="-25000" dirty="0">
              <a:latin typeface="Times New Roman" pitchFamily="18" charset="0"/>
            </a:endParaRPr>
          </a:p>
        </p:txBody>
      </p:sp>
      <p:sp>
        <p:nvSpPr>
          <p:cNvPr id="27655" name="Rectangle 5"/>
          <p:cNvSpPr>
            <a:spLocks noChangeArrowheads="1"/>
          </p:cNvSpPr>
          <p:nvPr/>
        </p:nvSpPr>
        <p:spPr bwMode="auto">
          <a:xfrm>
            <a:off x="3930265" y="6273225"/>
            <a:ext cx="5213735" cy="584775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3200" dirty="0">
                <a:solidFill>
                  <a:schemeClr val="accent3"/>
                </a:solidFill>
              </a:rPr>
              <a:t>https://ops.fhwa.dot.gov/wz/</a:t>
            </a:r>
          </a:p>
        </p:txBody>
      </p:sp>
      <p:pic>
        <p:nvPicPr>
          <p:cNvPr id="348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124200"/>
            <a:ext cx="2228850" cy="291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25729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FWHA SWZ Support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8667C3-EFE4-40E1-888B-8DA4E7B5E390}"/>
              </a:ext>
            </a:extLst>
          </p:cNvPr>
          <p:cNvSpPr/>
          <p:nvPr/>
        </p:nvSpPr>
        <p:spPr>
          <a:xfrm>
            <a:off x="358923" y="1828800"/>
            <a:ext cx="6056829" cy="10278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A29738-2A41-4573-BAC1-4219184D0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8652"/>
            <a:ext cx="5644497" cy="972743"/>
          </a:xfrm>
        </p:spPr>
        <p:txBody>
          <a:bodyPr>
            <a:normAutofit fontScale="77500" lnSpcReduction="20000"/>
          </a:bodyPr>
          <a:lstStyle/>
          <a:p>
            <a:pPr marL="0" lvl="1" indent="0">
              <a:lnSpc>
                <a:spcPct val="90000"/>
              </a:lnSpc>
              <a:spcBef>
                <a:spcPts val="1200"/>
              </a:spcBef>
              <a:buNone/>
            </a:pPr>
            <a:r>
              <a:rPr lang="en-U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SWZ outreach materials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245D"/>
                </a:solidFill>
                <a:latin typeface="Century Gothic" panose="020B0502020202020204" pitchFamily="34" charset="0"/>
              </a:rPr>
              <a:t>Toolkit  </a:t>
            </a:r>
            <a:r>
              <a:rPr lang="en-US" sz="2100" i="1" dirty="0">
                <a:solidFill>
                  <a:srgbClr val="00245D"/>
                </a:solidFill>
                <a:latin typeface="Century Gothic" panose="020B0502020202020204" pitchFamily="34" charset="0"/>
              </a:rPr>
              <a:t>(online)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245D"/>
                </a:solidFill>
                <a:latin typeface="Century Gothic" panose="020B0502020202020204" pitchFamily="34" charset="0"/>
              </a:rPr>
              <a:t>Webinar recordings, case studies and fact sheets</a:t>
            </a:r>
            <a:endParaRPr lang="en-US" sz="21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marL="0" lvl="1" indent="0">
              <a:lnSpc>
                <a:spcPct val="90000"/>
              </a:lnSpc>
              <a:buNone/>
            </a:pP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561698-AA53-4232-98CC-1B4F761D1BFB}"/>
              </a:ext>
            </a:extLst>
          </p:cNvPr>
          <p:cNvSpPr/>
          <p:nvPr/>
        </p:nvSpPr>
        <p:spPr>
          <a:xfrm>
            <a:off x="358923" y="2920939"/>
            <a:ext cx="6056829" cy="9270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CCCC44-75E7-4A86-8457-73CA72B3603E}"/>
              </a:ext>
            </a:extLst>
          </p:cNvPr>
          <p:cNvSpPr/>
          <p:nvPr/>
        </p:nvSpPr>
        <p:spPr>
          <a:xfrm>
            <a:off x="358923" y="5333723"/>
            <a:ext cx="6056829" cy="6743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D972160-C76D-4A07-96E1-B1311E3CE60F}"/>
              </a:ext>
            </a:extLst>
          </p:cNvPr>
          <p:cNvSpPr txBox="1">
            <a:spLocks/>
          </p:cNvSpPr>
          <p:nvPr/>
        </p:nvSpPr>
        <p:spPr>
          <a:xfrm>
            <a:off x="457200" y="2895600"/>
            <a:ext cx="5958552" cy="975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accent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90000"/>
              </a:lnSpc>
              <a:spcBef>
                <a:spcPts val="1200"/>
              </a:spcBef>
              <a:buFont typeface="Arial"/>
              <a:buNone/>
            </a:pPr>
            <a:r>
              <a:rPr lang="en-US" sz="2000" b="1" dirty="0">
                <a:solidFill>
                  <a:schemeClr val="accent1"/>
                </a:solidFill>
              </a:rPr>
              <a:t>Virtual and in-person training opportunities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45D"/>
                </a:solidFill>
              </a:rPr>
              <a:t>1-2 day in-person workshops</a:t>
            </a:r>
          </a:p>
          <a:p>
            <a:pPr marL="0" lvl="1" indent="0">
              <a:lnSpc>
                <a:spcPct val="90000"/>
              </a:lnSpc>
              <a:buFont typeface="Arial"/>
              <a:buNone/>
            </a:pPr>
            <a:endParaRPr lang="en-US" sz="2000" b="1" dirty="0">
              <a:solidFill>
                <a:schemeClr val="accent1"/>
              </a:solidFill>
            </a:endParaRPr>
          </a:p>
          <a:p>
            <a:pPr marL="0" lvl="1" indent="0">
              <a:lnSpc>
                <a:spcPct val="90000"/>
              </a:lnSpc>
              <a:buFont typeface="Arial"/>
              <a:buNone/>
            </a:pP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41C539-52FF-479A-B099-06ACBAE80284}"/>
              </a:ext>
            </a:extLst>
          </p:cNvPr>
          <p:cNvSpPr/>
          <p:nvPr/>
        </p:nvSpPr>
        <p:spPr>
          <a:xfrm>
            <a:off x="358923" y="3924634"/>
            <a:ext cx="6056829" cy="13321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4AEF382-0F33-48AD-96BD-0B2FF672AFCE}"/>
              </a:ext>
            </a:extLst>
          </p:cNvPr>
          <p:cNvSpPr txBox="1">
            <a:spLocks/>
          </p:cNvSpPr>
          <p:nvPr/>
        </p:nvSpPr>
        <p:spPr>
          <a:xfrm>
            <a:off x="457201" y="3933805"/>
            <a:ext cx="5977782" cy="14257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accent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90000"/>
              </a:lnSpc>
              <a:spcBef>
                <a:spcPts val="1200"/>
              </a:spcBef>
              <a:buFont typeface="Arial"/>
              <a:buNone/>
            </a:pPr>
            <a:r>
              <a:rPr lang="en-US" sz="2000" b="1" dirty="0">
                <a:solidFill>
                  <a:schemeClr val="accent1"/>
                </a:solidFill>
              </a:rPr>
              <a:t>Virtual and in-person peer-to-peer exchanges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45D"/>
                </a:solidFill>
              </a:rPr>
              <a:t>Hosting and participant opportunities</a:t>
            </a:r>
          </a:p>
          <a:p>
            <a:pPr marL="0" lvl="1" indent="0">
              <a:spcBef>
                <a:spcPts val="1200"/>
              </a:spcBef>
              <a:buFont typeface="Arial"/>
              <a:buNone/>
            </a:pPr>
            <a:r>
              <a:rPr lang="en-US" sz="2000" b="1" dirty="0">
                <a:solidFill>
                  <a:schemeClr val="accent1"/>
                </a:solidFill>
              </a:rPr>
              <a:t>Regional Peer Exchange Workshops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45D"/>
                </a:solidFill>
              </a:rPr>
              <a:t>Hosting and participant opportunities</a:t>
            </a:r>
          </a:p>
          <a:p>
            <a:pPr marL="0" lvl="1" indent="0">
              <a:lnSpc>
                <a:spcPct val="90000"/>
              </a:lnSpc>
              <a:buFont typeface="Arial"/>
              <a:buNone/>
            </a:pPr>
            <a:endParaRPr lang="en-US" sz="2000" b="1" dirty="0">
              <a:solidFill>
                <a:schemeClr val="accent1"/>
              </a:solidFill>
            </a:endParaRPr>
          </a:p>
          <a:p>
            <a:pPr marL="0" lvl="1" indent="0">
              <a:lnSpc>
                <a:spcPct val="90000"/>
              </a:lnSpc>
              <a:buFont typeface="Arial"/>
              <a:buNone/>
            </a:pP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053EBD3-9C0E-4C25-BCE9-257275C11504}"/>
              </a:ext>
            </a:extLst>
          </p:cNvPr>
          <p:cNvSpPr txBox="1">
            <a:spLocks/>
          </p:cNvSpPr>
          <p:nvPr/>
        </p:nvSpPr>
        <p:spPr>
          <a:xfrm>
            <a:off x="457200" y="5322220"/>
            <a:ext cx="5644497" cy="697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accent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90000"/>
              </a:lnSpc>
              <a:spcBef>
                <a:spcPts val="1200"/>
              </a:spcBef>
              <a:buFont typeface="Arial"/>
              <a:buNone/>
            </a:pPr>
            <a:r>
              <a:rPr lang="en-US" sz="2000" b="1" dirty="0">
                <a:solidFill>
                  <a:schemeClr val="accent1"/>
                </a:solidFill>
              </a:rPr>
              <a:t>Demonstration Site Visits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45D"/>
                </a:solidFill>
              </a:rPr>
              <a:t>Hosting and participant opportunities</a:t>
            </a:r>
          </a:p>
          <a:p>
            <a:pPr marL="0" lvl="1" indent="0">
              <a:lnSpc>
                <a:spcPct val="90000"/>
              </a:lnSpc>
              <a:buFont typeface="Arial"/>
              <a:buNone/>
            </a:pPr>
            <a:endParaRPr lang="en-US" sz="2000" b="1" dirty="0">
              <a:solidFill>
                <a:schemeClr val="accent1"/>
              </a:solidFill>
            </a:endParaRPr>
          </a:p>
          <a:p>
            <a:pPr marL="0" lvl="1" indent="0">
              <a:lnSpc>
                <a:spcPct val="90000"/>
              </a:lnSpc>
              <a:buFont typeface="Arial"/>
              <a:buNone/>
            </a:pP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21" name="Pentagon 33">
            <a:extLst>
              <a:ext uri="{FF2B5EF4-FFF2-40B4-BE49-F238E27FC236}">
                <a16:creationId xmlns:a16="http://schemas.microsoft.com/office/drawing/2014/main" id="{9A0902C2-061C-4ABF-A457-5C7A25BF766A}"/>
              </a:ext>
            </a:extLst>
          </p:cNvPr>
          <p:cNvSpPr/>
          <p:nvPr/>
        </p:nvSpPr>
        <p:spPr>
          <a:xfrm flipH="1">
            <a:off x="6101697" y="1982996"/>
            <a:ext cx="2591520" cy="674031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anchor="ctr" anchorCtr="0">
            <a:spAutoFit/>
          </a:bodyPr>
          <a:lstStyle/>
          <a:p>
            <a:pPr marL="0" lvl="1" indent="0" algn="ctr">
              <a:lnSpc>
                <a:spcPct val="90000"/>
              </a:lnSpc>
              <a:buNone/>
            </a:pPr>
            <a:r>
              <a:rPr lang="en-US" sz="1400" b="1" i="1" dirty="0">
                <a:solidFill>
                  <a:schemeClr val="accent2">
                    <a:lumMod val="50000"/>
                  </a:schemeClr>
                </a:solidFill>
              </a:rPr>
              <a:t>Learn more about SWZ strategies and deployments!</a:t>
            </a:r>
          </a:p>
        </p:txBody>
      </p:sp>
      <p:sp>
        <p:nvSpPr>
          <p:cNvPr id="22" name="Pentagon 34">
            <a:extLst>
              <a:ext uri="{FF2B5EF4-FFF2-40B4-BE49-F238E27FC236}">
                <a16:creationId xmlns:a16="http://schemas.microsoft.com/office/drawing/2014/main" id="{66D8386A-7B83-4FF6-8D28-0E95F25E6053}"/>
              </a:ext>
            </a:extLst>
          </p:cNvPr>
          <p:cNvSpPr/>
          <p:nvPr/>
        </p:nvSpPr>
        <p:spPr>
          <a:xfrm flipH="1">
            <a:off x="6101697" y="3051462"/>
            <a:ext cx="2591520" cy="674031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anchor="ctr" anchorCtr="0">
            <a:spAutoFit/>
          </a:bodyPr>
          <a:lstStyle/>
          <a:p>
            <a:pPr marL="0" lvl="1" algn="ctr">
              <a:lnSpc>
                <a:spcPct val="90000"/>
              </a:lnSpc>
            </a:pPr>
            <a:r>
              <a:rPr lang="en-US" sz="1400" b="1" i="1" dirty="0">
                <a:solidFill>
                  <a:schemeClr val="accent2">
                    <a:lumMod val="50000"/>
                  </a:schemeClr>
                </a:solidFill>
              </a:rPr>
              <a:t>Learn about SWZ concepts based on </a:t>
            </a:r>
            <a:r>
              <a:rPr lang="en-US" sz="1400" b="1" i="1" u="sng" dirty="0">
                <a:solidFill>
                  <a:schemeClr val="accent2">
                    <a:lumMod val="50000"/>
                  </a:schemeClr>
                </a:solidFill>
              </a:rPr>
              <a:t>YOUR</a:t>
            </a:r>
            <a:r>
              <a:rPr lang="en-US" sz="1400" b="1" i="1" dirty="0">
                <a:solidFill>
                  <a:schemeClr val="accent2">
                    <a:lumMod val="50000"/>
                  </a:schemeClr>
                </a:solidFill>
              </a:rPr>
              <a:t> state needs!</a:t>
            </a:r>
          </a:p>
        </p:txBody>
      </p:sp>
      <p:sp>
        <p:nvSpPr>
          <p:cNvPr id="23" name="Pentagon 35">
            <a:extLst>
              <a:ext uri="{FF2B5EF4-FFF2-40B4-BE49-F238E27FC236}">
                <a16:creationId xmlns:a16="http://schemas.microsoft.com/office/drawing/2014/main" id="{4E34CD43-334C-49D8-B797-355841FBA783}"/>
              </a:ext>
            </a:extLst>
          </p:cNvPr>
          <p:cNvSpPr/>
          <p:nvPr/>
        </p:nvSpPr>
        <p:spPr>
          <a:xfrm flipH="1">
            <a:off x="6093017" y="5342569"/>
            <a:ext cx="2591520" cy="674031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anchor="ctr" anchorCtr="0">
            <a:spAutoFit/>
          </a:bodyPr>
          <a:lstStyle/>
          <a:p>
            <a:pPr marL="0" lvl="1" algn="ctr">
              <a:lnSpc>
                <a:spcPct val="90000"/>
              </a:lnSpc>
            </a:pPr>
            <a:r>
              <a:rPr lang="en-US" sz="1400" b="1" i="1" dirty="0">
                <a:solidFill>
                  <a:schemeClr val="accent2">
                    <a:lumMod val="50000"/>
                  </a:schemeClr>
                </a:solidFill>
              </a:rPr>
              <a:t>See first-hand SWZ deployments across the country!</a:t>
            </a:r>
          </a:p>
        </p:txBody>
      </p:sp>
      <p:sp>
        <p:nvSpPr>
          <p:cNvPr id="24" name="Pentagon 36">
            <a:extLst>
              <a:ext uri="{FF2B5EF4-FFF2-40B4-BE49-F238E27FC236}">
                <a16:creationId xmlns:a16="http://schemas.microsoft.com/office/drawing/2014/main" id="{5FF2D27A-A32E-461C-9817-6E6B5FEB25A8}"/>
              </a:ext>
            </a:extLst>
          </p:cNvPr>
          <p:cNvSpPr/>
          <p:nvPr/>
        </p:nvSpPr>
        <p:spPr>
          <a:xfrm flipH="1">
            <a:off x="6093017" y="4264803"/>
            <a:ext cx="2591520" cy="674031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anchor="ctr" anchorCtr="0">
            <a:spAutoFit/>
          </a:bodyPr>
          <a:lstStyle/>
          <a:p>
            <a:pPr marL="0" lvl="1" algn="ctr">
              <a:lnSpc>
                <a:spcPct val="90000"/>
              </a:lnSpc>
            </a:pPr>
            <a:r>
              <a:rPr lang="en-US" sz="1400" b="1" i="1" dirty="0">
                <a:solidFill>
                  <a:schemeClr val="accent2">
                    <a:lumMod val="50000"/>
                  </a:schemeClr>
                </a:solidFill>
              </a:rPr>
              <a:t>Meet with agencies who have successfully adopted SWZ strategies!</a:t>
            </a:r>
          </a:p>
        </p:txBody>
      </p:sp>
    </p:spTree>
    <p:extLst>
      <p:ext uri="{BB962C8B-B14F-4D97-AF65-F5344CB8AC3E}">
        <p14:creationId xmlns:p14="http://schemas.microsoft.com/office/powerpoint/2010/main" val="218556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build="p"/>
      <p:bldP spid="12" grpId="0" animBg="1"/>
      <p:bldP spid="12" grpId="1" animBg="1"/>
      <p:bldP spid="14" grpId="0" animBg="1"/>
      <p:bldP spid="14" grpId="1" animBg="1"/>
      <p:bldP spid="16" grpId="0"/>
      <p:bldP spid="17" grpId="0" animBg="1"/>
      <p:bldP spid="17" grpId="1" animBg="1"/>
      <p:bldP spid="19" grpId="0"/>
      <p:bldP spid="20" grpId="0"/>
      <p:bldP spid="21" grpId="0" animBg="1"/>
      <p:bldP spid="22" grpId="0" animBg="1"/>
      <p:bldP spid="23" grpId="0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Duane Thomas, PE</a:t>
            </a:r>
          </a:p>
          <a:p>
            <a:pPr marL="0" indent="0" algn="ctr">
              <a:buNone/>
            </a:pPr>
            <a:r>
              <a:rPr lang="en-US" b="1" dirty="0"/>
              <a:t>FHWA – Resource Center</a:t>
            </a:r>
          </a:p>
          <a:p>
            <a:pPr marL="0" indent="0" algn="ctr">
              <a:buNone/>
            </a:pPr>
            <a:r>
              <a:rPr lang="en-US" b="1" dirty="0"/>
              <a:t>Operations Technical Services Team</a:t>
            </a:r>
          </a:p>
          <a:p>
            <a:pPr marL="0" indent="0" algn="ctr">
              <a:buNone/>
            </a:pPr>
            <a:r>
              <a:rPr lang="en-US" dirty="0">
                <a:hlinkClick r:id="rId3"/>
              </a:rPr>
              <a:t>Duane.Thomas@dot.gov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2504826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78E7BD-FE50-49E7-A315-C0D2B5345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4486" y="1676400"/>
            <a:ext cx="5782628" cy="2971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1B1BCF8-1758-4E4C-8647-A8063AAE9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Negative Consequences of Work Zones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021A08-5447-4E38-82EB-AD4484359281}"/>
              </a:ext>
            </a:extLst>
          </p:cNvPr>
          <p:cNvSpPr/>
          <p:nvPr/>
        </p:nvSpPr>
        <p:spPr>
          <a:xfrm>
            <a:off x="232954" y="4572000"/>
            <a:ext cx="71541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12950" indent="-285750">
              <a:spcBef>
                <a:spcPts val="975"/>
              </a:spcBef>
              <a:buFont typeface="Wingdings" panose="05000000000000000000" pitchFamily="2" charset="2"/>
              <a:buChar char="Ø"/>
              <a:tabLst>
                <a:tab pos="1991995" algn="l"/>
              </a:tabLst>
            </a:pPr>
            <a:r>
              <a:rPr lang="en-US" b="1" dirty="0">
                <a:latin typeface="Arial"/>
                <a:cs typeface="Arial"/>
              </a:rPr>
              <a:t>8 </a:t>
            </a:r>
            <a:r>
              <a:rPr lang="en-US" b="1" spc="-5" dirty="0">
                <a:latin typeface="Arial"/>
                <a:cs typeface="Arial"/>
              </a:rPr>
              <a:t>times higher than the rate of all</a:t>
            </a:r>
            <a:r>
              <a:rPr lang="en-US" b="1" spc="-20" dirty="0">
                <a:latin typeface="Arial"/>
                <a:cs typeface="Arial"/>
              </a:rPr>
              <a:t> </a:t>
            </a:r>
            <a:r>
              <a:rPr lang="en-US" b="1" spc="-5" dirty="0">
                <a:latin typeface="Arial"/>
                <a:cs typeface="Arial"/>
              </a:rPr>
              <a:t>workers</a:t>
            </a:r>
            <a:endParaRPr lang="en-US" b="1" dirty="0">
              <a:latin typeface="Arial"/>
              <a:cs typeface="Arial"/>
            </a:endParaRPr>
          </a:p>
          <a:p>
            <a:pPr marL="2012950" indent="-285750">
              <a:spcBef>
                <a:spcPts val="5"/>
              </a:spcBef>
              <a:buFont typeface="Wingdings" panose="05000000000000000000" pitchFamily="2" charset="2"/>
              <a:buChar char="Ø"/>
              <a:tabLst>
                <a:tab pos="1991995" algn="l"/>
              </a:tabLst>
            </a:pPr>
            <a:r>
              <a:rPr lang="en-US" b="1" dirty="0">
                <a:latin typeface="Arial"/>
                <a:cs typeface="Arial"/>
              </a:rPr>
              <a:t>2 times the rate of other construction</a:t>
            </a:r>
            <a:r>
              <a:rPr lang="en-US" b="1" spc="-65" dirty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workers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69D63B-79C5-4024-BD14-A1A7096324B1}"/>
              </a:ext>
            </a:extLst>
          </p:cNvPr>
          <p:cNvSpPr/>
          <p:nvPr/>
        </p:nvSpPr>
        <p:spPr>
          <a:xfrm>
            <a:off x="4267200" y="57912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Source: 2016 and 2017 U.S. Department of Labor, Bureau of Labor Statistics</a:t>
            </a:r>
          </a:p>
        </p:txBody>
      </p:sp>
    </p:spTree>
    <p:extLst>
      <p:ext uri="{BB962C8B-B14F-4D97-AF65-F5344CB8AC3E}">
        <p14:creationId xmlns:p14="http://schemas.microsoft.com/office/powerpoint/2010/main" val="3663910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8E06C0-0381-4991-B182-0A84F6259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Negative Consequences of Work Zones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7732BE-DF19-42A8-8DF1-B534FC36365A}"/>
              </a:ext>
            </a:extLst>
          </p:cNvPr>
          <p:cNvSpPr/>
          <p:nvPr/>
        </p:nvSpPr>
        <p:spPr>
          <a:xfrm>
            <a:off x="6324600" y="5257800"/>
            <a:ext cx="2895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Source: Fatality Analysis Reporting System (FARS) 2015 and 2016 Final and 2017 Annual Report File, National Highway Traffic Safety Administration (NHTSA).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3BBDF0C-F8E4-4A43-A67A-3C37CA927F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1" y="1653540"/>
            <a:ext cx="3429000" cy="20839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49C495-EDBB-4BB2-BD73-F7E997B17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498" y="1653541"/>
            <a:ext cx="3467501" cy="2308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81D381-8233-49C7-8A1D-78F74C787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320" y="4019448"/>
            <a:ext cx="4038600" cy="235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56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2D2F79-C056-4656-989A-8BB122CAC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u="sng" dirty="0"/>
              <a:t>Arkansas WZ Fatalities</a:t>
            </a:r>
          </a:p>
          <a:p>
            <a:endParaRPr lang="en-US" u="sng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E81747-864A-4ED2-84FC-47E634311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Negative Consequences of Work Zones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B24CEC-5CFA-407D-859C-07912E118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386780"/>
            <a:ext cx="8610600" cy="33282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4B20E4-BD51-4199-BAF5-2E3F22C95017}"/>
              </a:ext>
            </a:extLst>
          </p:cNvPr>
          <p:cNvSpPr/>
          <p:nvPr/>
        </p:nvSpPr>
        <p:spPr>
          <a:xfrm>
            <a:off x="3429000" y="59436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Source: Fatality Analysis Reporting System (FARS), National Highway Traffic Safety Administration (NHTSA).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D31FC3-7091-4D3A-AE8F-B67CFC4144CE}"/>
              </a:ext>
            </a:extLst>
          </p:cNvPr>
          <p:cNvSpPr txBox="1"/>
          <p:nvPr/>
        </p:nvSpPr>
        <p:spPr>
          <a:xfrm>
            <a:off x="5295407" y="2895600"/>
            <a:ext cx="3498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Ranked 10</a:t>
            </a:r>
            <a:r>
              <a:rPr lang="en-US" b="1" baseline="30000" dirty="0">
                <a:solidFill>
                  <a:srgbClr val="FF0000"/>
                </a:solidFill>
              </a:rPr>
              <a:t>th</a:t>
            </a:r>
            <a:r>
              <a:rPr lang="en-US" b="1" dirty="0">
                <a:solidFill>
                  <a:srgbClr val="FF0000"/>
                </a:solidFill>
              </a:rPr>
              <a:t> in the US for 2017</a:t>
            </a:r>
          </a:p>
        </p:txBody>
      </p:sp>
    </p:spTree>
    <p:extLst>
      <p:ext uri="{BB962C8B-B14F-4D97-AF65-F5344CB8AC3E}">
        <p14:creationId xmlns:p14="http://schemas.microsoft.com/office/powerpoint/2010/main" val="522433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2153D6E-0276-40D5-B2DD-DD4633E81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6309" y="1676400"/>
            <a:ext cx="7290790" cy="32766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6EF8058-B834-405E-B214-BA14AEC43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Negative Consequences of Work Zones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C59A10-DBCF-4D6C-A01C-FA6D51B0A406}"/>
              </a:ext>
            </a:extLst>
          </p:cNvPr>
          <p:cNvSpPr/>
          <p:nvPr/>
        </p:nvSpPr>
        <p:spPr>
          <a:xfrm>
            <a:off x="5812971" y="5091112"/>
            <a:ext cx="29718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Source: Fatality Analysis Reporting System (FARS) 2016 Final and 2017 Annual Report File, National Highway Traffic Safety Administration (NHTSA).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4537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75199C-F0A0-43A2-98CC-F73D5DD41A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600200"/>
            <a:ext cx="8384551" cy="4724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879FE0E-729F-4918-A400-F248A7941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97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EF8058-B834-405E-B214-BA14AEC43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Negative Consequences of Work Zones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84DD8F-6DA6-48F3-9C56-DA41F6196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78304"/>
            <a:ext cx="7734281" cy="32908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C59A10-DBCF-4D6C-A01C-FA6D51B0A406}"/>
              </a:ext>
            </a:extLst>
          </p:cNvPr>
          <p:cNvSpPr/>
          <p:nvPr/>
        </p:nvSpPr>
        <p:spPr>
          <a:xfrm>
            <a:off x="5786846" y="5295490"/>
            <a:ext cx="297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Source: Fatality Analysis Reporting System (FARS) 2016 Final and 2017 Annual Report File, National Highway Traffic Safety Administration (NHTSA). </a:t>
            </a:r>
          </a:p>
        </p:txBody>
      </p:sp>
    </p:spTree>
    <p:extLst>
      <p:ext uri="{BB962C8B-B14F-4D97-AF65-F5344CB8AC3E}">
        <p14:creationId xmlns:p14="http://schemas.microsoft.com/office/powerpoint/2010/main" val="36475840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6153</TotalTime>
  <Words>1454</Words>
  <Application>Microsoft Office PowerPoint</Application>
  <PresentationFormat>On-screen Show (4:3)</PresentationFormat>
  <Paragraphs>234</Paragraphs>
  <Slides>37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Calibri</vt:lpstr>
      <vt:lpstr>Calibri Light</vt:lpstr>
      <vt:lpstr>Century Gothic</vt:lpstr>
      <vt:lpstr>Courier New</vt:lpstr>
      <vt:lpstr>Times New Roman</vt:lpstr>
      <vt:lpstr>Wingdings</vt:lpstr>
      <vt:lpstr>Office Theme</vt:lpstr>
      <vt:lpstr>1_Custom Design</vt:lpstr>
      <vt:lpstr>Smarter Work Zones</vt:lpstr>
      <vt:lpstr>Smarter Work Zones (SWZ)</vt:lpstr>
      <vt:lpstr>Negative Consequences of Work Zones</vt:lpstr>
      <vt:lpstr>Negative Consequences of Work Zones</vt:lpstr>
      <vt:lpstr>Negative Consequences of Work Zones</vt:lpstr>
      <vt:lpstr>Negative Consequences of Work Zones</vt:lpstr>
      <vt:lpstr>Negative Consequences of Work Zones</vt:lpstr>
      <vt:lpstr>PowerPoint Presentation</vt:lpstr>
      <vt:lpstr>Negative Consequences of Work Zones</vt:lpstr>
      <vt:lpstr>Work Zones: Scope and Scale</vt:lpstr>
      <vt:lpstr>Can we do better?</vt:lpstr>
      <vt:lpstr>SWZ Strategies</vt:lpstr>
      <vt:lpstr>Smarter Work Zones  Project Coordination Examples</vt:lpstr>
      <vt:lpstr>Project Coordination Guide</vt:lpstr>
      <vt:lpstr>PC Strategy #1 Software to coordinate right-of-way construction activities</vt:lpstr>
      <vt:lpstr>PC Strategy #2 Corridor-level TMPs to address traffic-related construction impacts</vt:lpstr>
      <vt:lpstr>PC Strategy #3 Multi-agency construction traffic management activities</vt:lpstr>
      <vt:lpstr>PC Strategy #4 Building partnerships to enhance mobility during construction</vt:lpstr>
      <vt:lpstr>Smarter Work Zones  Technology Application Examples</vt:lpstr>
      <vt:lpstr>Work Zone ITS Implementation Guide</vt:lpstr>
      <vt:lpstr>WZ ITS Implementation Tool</vt:lpstr>
      <vt:lpstr>Primary Tool Functions</vt:lpstr>
      <vt:lpstr>Obtaining the Tool</vt:lpstr>
      <vt:lpstr>TA Strategy #1 Queue Warning System (QWS)</vt:lpstr>
      <vt:lpstr>TA Strategy #2 Variable Speed Limits (VSL)</vt:lpstr>
      <vt:lpstr>TA Strategy #3 Dynamic Lane Merge </vt:lpstr>
      <vt:lpstr>TA Case Study #1 I-35 Traveler Information During Construction </vt:lpstr>
      <vt:lpstr>TA Case Study #2 Rural Queue Detection and Warning System </vt:lpstr>
      <vt:lpstr>TA Case Study #2 (cont.) Rural Queue Detection and Warning System </vt:lpstr>
      <vt:lpstr>TA Case Study #2 (cont.) Rural Queue Detection and Warning System </vt:lpstr>
      <vt:lpstr>Resources</vt:lpstr>
      <vt:lpstr>http://www.ops.fhwa.dot.gov/wz/resources/final_rule.htm </vt:lpstr>
      <vt:lpstr>SWZ Interactive Toolkit</vt:lpstr>
      <vt:lpstr>FHWA WZM Website</vt:lpstr>
      <vt:lpstr>FHWA Work Zone Management Web Site</vt:lpstr>
      <vt:lpstr>FWHA SWZ Support</vt:lpstr>
      <vt:lpstr>Contact Information</vt:lpstr>
    </vt:vector>
  </TitlesOfParts>
  <Company>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USDOT_User</dc:creator>
  <cp:lastModifiedBy>Thomas, Duane (FHWA)</cp:lastModifiedBy>
  <cp:revision>362</cp:revision>
  <cp:lastPrinted>2016-01-13T18:32:41Z</cp:lastPrinted>
  <dcterms:created xsi:type="dcterms:W3CDTF">2015-01-08T13:52:35Z</dcterms:created>
  <dcterms:modified xsi:type="dcterms:W3CDTF">2019-08-15T14:35:12Z</dcterms:modified>
</cp:coreProperties>
</file>